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9" r:id="rId2"/>
    <p:sldId id="495" r:id="rId3"/>
    <p:sldId id="497" r:id="rId4"/>
    <p:sldId id="535" r:id="rId5"/>
    <p:sldId id="549" r:id="rId6"/>
    <p:sldId id="550" r:id="rId7"/>
    <p:sldId id="551" r:id="rId8"/>
    <p:sldId id="552" r:id="rId9"/>
    <p:sldId id="534" r:id="rId10"/>
    <p:sldId id="536" r:id="rId11"/>
    <p:sldId id="547" r:id="rId12"/>
    <p:sldId id="548" r:id="rId13"/>
    <p:sldId id="526" r:id="rId14"/>
    <p:sldId id="519" r:id="rId15"/>
    <p:sldId id="502" r:id="rId16"/>
    <p:sldId id="464" r:id="rId17"/>
    <p:sldId id="465" r:id="rId18"/>
    <p:sldId id="443" r:id="rId19"/>
    <p:sldId id="531" r:id="rId20"/>
    <p:sldId id="537" r:id="rId21"/>
    <p:sldId id="540" r:id="rId22"/>
    <p:sldId id="546" r:id="rId23"/>
    <p:sldId id="544" r:id="rId24"/>
    <p:sldId id="538" r:id="rId25"/>
    <p:sldId id="541" r:id="rId26"/>
    <p:sldId id="545" r:id="rId27"/>
    <p:sldId id="267" r:id="rId28"/>
  </p:sldIdLst>
  <p:sldSz cx="12192000" cy="6858000"/>
  <p:notesSz cx="6858000" cy="9144000"/>
  <p:defaultTextStyle>
    <a:defPPr>
      <a:defRPr lang="pt-BR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" initials="G" lastIdx="74" clrIdx="0"/>
  <p:cmAuthor id="1" name="Gabriel Ervilha" initials="GE" lastIdx="34" clrIdx="1"/>
  <p:cmAuthor id="2" name="Fernanda de Souza Lima da Costa e Silva" initials="FdSLdCeS" lastIdx="8" clrIdx="2"/>
  <p:cmAuthor id="3" name="Monica Monteiro" initials="M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7"/>
    <a:srgbClr val="0F0F0F"/>
    <a:srgbClr val="DDDDDD"/>
    <a:srgbClr val="009933"/>
    <a:srgbClr val="52BBB5"/>
    <a:srgbClr val="1E428B"/>
    <a:srgbClr val="759CB8"/>
    <a:srgbClr val="65B32E"/>
    <a:srgbClr val="006FB9"/>
    <a:srgbClr val="008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2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MIME\Downloads\capex_graficos_DW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Users\GMIME\Downloads\Inadimpl&#234;ncia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[capex_graficos_DWS.xlsx]Pizza!$B$31</c:f>
              <c:strCache>
                <c:ptCount val="1"/>
                <c:pt idx="0">
                  <c:v>ÁGUA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[capex_graficos_DWS.xlsx]Pizza!$C$31:$AK$31</c:f>
              <c:numCache>
                <c:formatCode>#,##0</c:formatCode>
                <c:ptCount val="35"/>
                <c:pt idx="0">
                  <c:v>329.13910508968706</c:v>
                </c:pt>
                <c:pt idx="1">
                  <c:v>946.58168862054481</c:v>
                </c:pt>
                <c:pt idx="2">
                  <c:v>939.67919586365554</c:v>
                </c:pt>
                <c:pt idx="3">
                  <c:v>1029.2410444233942</c:v>
                </c:pt>
                <c:pt idx="4">
                  <c:v>987.44571170600398</c:v>
                </c:pt>
                <c:pt idx="5">
                  <c:v>833.56052165701362</c:v>
                </c:pt>
                <c:pt idx="6">
                  <c:v>598.81254518953187</c:v>
                </c:pt>
                <c:pt idx="7">
                  <c:v>511.37948885978619</c:v>
                </c:pt>
                <c:pt idx="8">
                  <c:v>432.99781576325512</c:v>
                </c:pt>
                <c:pt idx="9">
                  <c:v>386.4064991875594</c:v>
                </c:pt>
                <c:pt idx="10">
                  <c:v>286.6483875379331</c:v>
                </c:pt>
                <c:pt idx="11">
                  <c:v>207.8539645604875</c:v>
                </c:pt>
                <c:pt idx="12">
                  <c:v>185.92650242473667</c:v>
                </c:pt>
                <c:pt idx="13">
                  <c:v>190.99140595192068</c:v>
                </c:pt>
                <c:pt idx="14">
                  <c:v>149.15271532478999</c:v>
                </c:pt>
                <c:pt idx="15">
                  <c:v>136.82095129877015</c:v>
                </c:pt>
                <c:pt idx="16">
                  <c:v>140.14518219452162</c:v>
                </c:pt>
                <c:pt idx="17">
                  <c:v>139.24113339984325</c:v>
                </c:pt>
                <c:pt idx="18">
                  <c:v>138.81877697018558</c:v>
                </c:pt>
                <c:pt idx="19">
                  <c:v>111.40794909238582</c:v>
                </c:pt>
                <c:pt idx="20">
                  <c:v>111.93296505132864</c:v>
                </c:pt>
                <c:pt idx="21">
                  <c:v>116.40434961055779</c:v>
                </c:pt>
                <c:pt idx="22">
                  <c:v>115.75518542073087</c:v>
                </c:pt>
                <c:pt idx="23">
                  <c:v>115.60266555799238</c:v>
                </c:pt>
                <c:pt idx="24">
                  <c:v>103.28049932688515</c:v>
                </c:pt>
                <c:pt idx="25">
                  <c:v>103.68579170944811</c:v>
                </c:pt>
                <c:pt idx="26">
                  <c:v>108.15717626867698</c:v>
                </c:pt>
                <c:pt idx="27">
                  <c:v>107.59242225565055</c:v>
                </c:pt>
                <c:pt idx="28">
                  <c:v>107.45867261291193</c:v>
                </c:pt>
                <c:pt idx="29">
                  <c:v>101.61091229072755</c:v>
                </c:pt>
                <c:pt idx="30">
                  <c:v>102.14401460020648</c:v>
                </c:pt>
                <c:pt idx="31">
                  <c:v>106.61539915943547</c:v>
                </c:pt>
                <c:pt idx="32">
                  <c:v>106.05309442323383</c:v>
                </c:pt>
                <c:pt idx="33">
                  <c:v>105.52748748016324</c:v>
                </c:pt>
                <c:pt idx="34">
                  <c:v>101.23106464640703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5-49BB-A15E-20BBD9A5F293}"/>
            </c:ext>
          </c:extLst>
        </c:ser>
        <c:ser>
          <c:idx val="1"/>
          <c:order val="1"/>
          <c:tx>
            <c:strRef>
              <c:f>[capex_graficos_DWS.xlsx]Pizza!$B$32</c:f>
              <c:strCache>
                <c:ptCount val="1"/>
                <c:pt idx="0">
                  <c:v>ESGOTO</c:v>
                </c:pt>
              </c:strCache>
            </c:strRef>
          </c:tx>
          <c:spPr>
            <a:solidFill>
              <a:schemeClr val="accent6"/>
            </a:solidFill>
            <a:ln w="3175">
              <a:noFill/>
            </a:ln>
            <a:effectLst/>
          </c:spPr>
          <c:invertIfNegative val="0"/>
          <c:val>
            <c:numRef>
              <c:f>[capex_graficos_DWS.xlsx]Pizza!$C$32:$AK$32</c:f>
              <c:numCache>
                <c:formatCode>#,##0</c:formatCode>
                <c:ptCount val="35"/>
                <c:pt idx="0">
                  <c:v>891.02477478393052</c:v>
                </c:pt>
                <c:pt idx="1">
                  <c:v>1599.1200708448011</c:v>
                </c:pt>
                <c:pt idx="2">
                  <c:v>1769.2902859598523</c:v>
                </c:pt>
                <c:pt idx="3">
                  <c:v>1762.7219732857002</c:v>
                </c:pt>
                <c:pt idx="4">
                  <c:v>1948.0145097468044</c:v>
                </c:pt>
                <c:pt idx="5">
                  <c:v>1448.783685853057</c:v>
                </c:pt>
                <c:pt idx="6">
                  <c:v>1524.3342925504767</c:v>
                </c:pt>
                <c:pt idx="7">
                  <c:v>1386.5342897854475</c:v>
                </c:pt>
                <c:pt idx="8">
                  <c:v>1395.9973970049532</c:v>
                </c:pt>
                <c:pt idx="9">
                  <c:v>1243.2576364381734</c:v>
                </c:pt>
                <c:pt idx="10">
                  <c:v>1220.1873886384276</c:v>
                </c:pt>
                <c:pt idx="11">
                  <c:v>1220.3220064718521</c:v>
                </c:pt>
                <c:pt idx="12">
                  <c:v>311.99178856899488</c:v>
                </c:pt>
                <c:pt idx="13">
                  <c:v>307.81934084515996</c:v>
                </c:pt>
                <c:pt idx="14">
                  <c:v>266.53269775732116</c:v>
                </c:pt>
                <c:pt idx="15">
                  <c:v>149.85102881892473</c:v>
                </c:pt>
                <c:pt idx="16">
                  <c:v>152.26870636641968</c:v>
                </c:pt>
                <c:pt idx="17">
                  <c:v>149.42326531192867</c:v>
                </c:pt>
                <c:pt idx="18">
                  <c:v>146.21282421595802</c:v>
                </c:pt>
                <c:pt idx="19">
                  <c:v>108.2095708634285</c:v>
                </c:pt>
                <c:pt idx="20">
                  <c:v>107.53672859135209</c:v>
                </c:pt>
                <c:pt idx="21">
                  <c:v>107.52460476908206</c:v>
                </c:pt>
                <c:pt idx="22">
                  <c:v>107.52563043060157</c:v>
                </c:pt>
                <c:pt idx="23">
                  <c:v>107.69363746175921</c:v>
                </c:pt>
                <c:pt idx="24">
                  <c:v>97.166599081469698</c:v>
                </c:pt>
                <c:pt idx="25">
                  <c:v>97.171147145801228</c:v>
                </c:pt>
                <c:pt idx="26">
                  <c:v>96.131672890089348</c:v>
                </c:pt>
                <c:pt idx="27">
                  <c:v>96.111957637400664</c:v>
                </c:pt>
                <c:pt idx="28">
                  <c:v>95.970971208792037</c:v>
                </c:pt>
                <c:pt idx="29">
                  <c:v>93.87846835891321</c:v>
                </c:pt>
                <c:pt idx="30">
                  <c:v>93.878358682320467</c:v>
                </c:pt>
                <c:pt idx="31">
                  <c:v>93.906869860951815</c:v>
                </c:pt>
                <c:pt idx="32">
                  <c:v>93.877293758320462</c:v>
                </c:pt>
                <c:pt idx="33">
                  <c:v>93.861730057881445</c:v>
                </c:pt>
                <c:pt idx="34">
                  <c:v>93.312663415246135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5-49BB-A15E-20BBD9A5F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03392"/>
        <c:axId val="60605184"/>
      </c:barChart>
      <c:catAx>
        <c:axId val="606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F0F0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05184"/>
        <c:crosses val="autoZero"/>
        <c:auto val="1"/>
        <c:lblAlgn val="ctr"/>
        <c:lblOffset val="100"/>
        <c:noMultiLvlLbl val="0"/>
      </c:catAx>
      <c:valAx>
        <c:axId val="6060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F0F0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0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F0F0F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F0F0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Planilha1!$C$52:$Q$52</c:f>
              <c:numCache>
                <c:formatCode>0%</c:formatCode>
                <c:ptCount val="15"/>
                <c:pt idx="0">
                  <c:v>0.31710167552345908</c:v>
                </c:pt>
                <c:pt idx="1">
                  <c:v>0.30181584155749774</c:v>
                </c:pt>
                <c:pt idx="2">
                  <c:v>0.28653000759153641</c:v>
                </c:pt>
                <c:pt idx="3">
                  <c:v>0.27124417362557501</c:v>
                </c:pt>
                <c:pt idx="4">
                  <c:v>0.25595833965961368</c:v>
                </c:pt>
                <c:pt idx="5">
                  <c:v>0.24067250569365237</c:v>
                </c:pt>
                <c:pt idx="6">
                  <c:v>0.22538667172769095</c:v>
                </c:pt>
                <c:pt idx="7">
                  <c:v>0.21010083776172958</c:v>
                </c:pt>
                <c:pt idx="8">
                  <c:v>0.19481500379576819</c:v>
                </c:pt>
                <c:pt idx="9">
                  <c:v>0.17952916982980682</c:v>
                </c:pt>
                <c:pt idx="10">
                  <c:v>0.16424333586384549</c:v>
                </c:pt>
                <c:pt idx="11">
                  <c:v>0.14895750189788406</c:v>
                </c:pt>
                <c:pt idx="12">
                  <c:v>0.13367166793192273</c:v>
                </c:pt>
                <c:pt idx="13">
                  <c:v>0.11838583396596139</c:v>
                </c:pt>
                <c:pt idx="14">
                  <c:v>0.10310000000000005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72-494D-8AE5-E3F607BDA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68160"/>
        <c:axId val="60674048"/>
      </c:barChart>
      <c:catAx>
        <c:axId val="606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F0F0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74048"/>
        <c:crosses val="autoZero"/>
        <c:auto val="1"/>
        <c:lblAlgn val="ctr"/>
        <c:lblOffset val="100"/>
        <c:noMultiLvlLbl val="0"/>
      </c:catAx>
      <c:valAx>
        <c:axId val="6067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F0F0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6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à 35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0.39</c:v>
                </c:pt>
                <c:pt idx="1">
                  <c:v>0.37</c:v>
                </c:pt>
                <c:pt idx="2">
                  <c:v>0.36</c:v>
                </c:pt>
                <c:pt idx="3">
                  <c:v>0.34</c:v>
                </c:pt>
                <c:pt idx="4">
                  <c:v>0.33</c:v>
                </c:pt>
                <c:pt idx="5">
                  <c:v>0.31</c:v>
                </c:pt>
                <c:pt idx="6">
                  <c:v>0.28999999999999998</c:v>
                </c:pt>
                <c:pt idx="7">
                  <c:v>0.28000000000000003</c:v>
                </c:pt>
                <c:pt idx="8">
                  <c:v>0.26</c:v>
                </c:pt>
                <c:pt idx="9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35-4125-932E-36EBAE34BA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81216"/>
        <c:axId val="79316864"/>
      </c:barChart>
      <c:catAx>
        <c:axId val="6068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316864"/>
        <c:crosses val="autoZero"/>
        <c:auto val="1"/>
        <c:lblAlgn val="ctr"/>
        <c:lblOffset val="100"/>
        <c:noMultiLvlLbl val="0"/>
      </c:catAx>
      <c:valAx>
        <c:axId val="7931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8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Gráficos!$A$2</c:f>
              <c:strCache>
                <c:ptCount val="1"/>
                <c:pt idx="0">
                  <c:v>Água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Gráficos!$B$1:$AJ$1</c:f>
              <c:numCache>
                <c:formatCode>"Ano "#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Gráficos!$B$2:$AJ$2</c:f>
              <c:numCache>
                <c:formatCode>_-* #,##0_-;\-* #,##0_-;_-* "-"??_-;_-@_-</c:formatCode>
                <c:ptCount val="35"/>
                <c:pt idx="0">
                  <c:v>4327308914</c:v>
                </c:pt>
                <c:pt idx="1">
                  <c:v>4347697579</c:v>
                </c:pt>
                <c:pt idx="2">
                  <c:v>4824706999</c:v>
                </c:pt>
                <c:pt idx="3">
                  <c:v>5300973303</c:v>
                </c:pt>
                <c:pt idx="4">
                  <c:v>5796746027</c:v>
                </c:pt>
                <c:pt idx="5">
                  <c:v>6220336559</c:v>
                </c:pt>
                <c:pt idx="6">
                  <c:v>6596351270</c:v>
                </c:pt>
                <c:pt idx="7">
                  <c:v>6444228240</c:v>
                </c:pt>
                <c:pt idx="8">
                  <c:v>6298773110</c:v>
                </c:pt>
                <c:pt idx="9">
                  <c:v>6133947556</c:v>
                </c:pt>
                <c:pt idx="10">
                  <c:v>5936026869</c:v>
                </c:pt>
                <c:pt idx="11">
                  <c:v>5954257156</c:v>
                </c:pt>
                <c:pt idx="12">
                  <c:v>5972639088</c:v>
                </c:pt>
                <c:pt idx="13">
                  <c:v>5987516169</c:v>
                </c:pt>
                <c:pt idx="14">
                  <c:v>6004863381</c:v>
                </c:pt>
                <c:pt idx="15">
                  <c:v>6008134329</c:v>
                </c:pt>
                <c:pt idx="16">
                  <c:v>6011404022</c:v>
                </c:pt>
                <c:pt idx="17">
                  <c:v>6014675432</c:v>
                </c:pt>
                <c:pt idx="18">
                  <c:v>6017947485</c:v>
                </c:pt>
                <c:pt idx="19">
                  <c:v>6021217530</c:v>
                </c:pt>
                <c:pt idx="20">
                  <c:v>6014469727</c:v>
                </c:pt>
                <c:pt idx="21">
                  <c:v>6007719984</c:v>
                </c:pt>
                <c:pt idx="22">
                  <c:v>6000974987</c:v>
                </c:pt>
                <c:pt idx="23">
                  <c:v>5994227019</c:v>
                </c:pt>
                <c:pt idx="24">
                  <c:v>5987477946</c:v>
                </c:pt>
                <c:pt idx="25">
                  <c:v>5971676428</c:v>
                </c:pt>
                <c:pt idx="26">
                  <c:v>5955868878</c:v>
                </c:pt>
                <c:pt idx="27">
                  <c:v>5940064137</c:v>
                </c:pt>
                <c:pt idx="28">
                  <c:v>5924260820</c:v>
                </c:pt>
                <c:pt idx="29">
                  <c:v>5908292269</c:v>
                </c:pt>
                <c:pt idx="30">
                  <c:v>5884632730</c:v>
                </c:pt>
                <c:pt idx="31">
                  <c:v>5860974161</c:v>
                </c:pt>
                <c:pt idx="32">
                  <c:v>5837313349</c:v>
                </c:pt>
                <c:pt idx="33">
                  <c:v>5813652972</c:v>
                </c:pt>
                <c:pt idx="34">
                  <c:v>5789993452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45-44FF-868D-2F5E18147F4B}"/>
            </c:ext>
          </c:extLst>
        </c:ser>
        <c:ser>
          <c:idx val="2"/>
          <c:order val="1"/>
          <c:tx>
            <c:strRef>
              <c:f>Gráficos!$A$3</c:f>
              <c:strCache>
                <c:ptCount val="1"/>
                <c:pt idx="0">
                  <c:v>Esgoto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Gráficos!$B$1:$AJ$1</c:f>
              <c:numCache>
                <c:formatCode>"Ano "#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Gráficos!$B$3:$AJ$3</c:f>
              <c:numCache>
                <c:formatCode>_-* #,##0_-;\-* #,##0_-;_-* "-"??_-;_-@_-</c:formatCode>
                <c:ptCount val="35"/>
                <c:pt idx="0">
                  <c:v>2442654671</c:v>
                </c:pt>
                <c:pt idx="1">
                  <c:v>2454112301</c:v>
                </c:pt>
                <c:pt idx="2">
                  <c:v>2671013447</c:v>
                </c:pt>
                <c:pt idx="3">
                  <c:v>2924028244</c:v>
                </c:pt>
                <c:pt idx="4">
                  <c:v>3189800283</c:v>
                </c:pt>
                <c:pt idx="5">
                  <c:v>3334285836</c:v>
                </c:pt>
                <c:pt idx="6">
                  <c:v>3461733190</c:v>
                </c:pt>
                <c:pt idx="7">
                  <c:v>3544554005</c:v>
                </c:pt>
                <c:pt idx="8">
                  <c:v>3609526031</c:v>
                </c:pt>
                <c:pt idx="9">
                  <c:v>3669755399</c:v>
                </c:pt>
                <c:pt idx="10">
                  <c:v>3688882688</c:v>
                </c:pt>
                <c:pt idx="11">
                  <c:v>3864533215</c:v>
                </c:pt>
                <c:pt idx="12">
                  <c:v>4041157891</c:v>
                </c:pt>
                <c:pt idx="13">
                  <c:v>4051575421</c:v>
                </c:pt>
                <c:pt idx="14">
                  <c:v>4061991816</c:v>
                </c:pt>
                <c:pt idx="15">
                  <c:v>4064924242</c:v>
                </c:pt>
                <c:pt idx="16">
                  <c:v>4067859296</c:v>
                </c:pt>
                <c:pt idx="17">
                  <c:v>4070796569</c:v>
                </c:pt>
                <c:pt idx="18">
                  <c:v>4073731650</c:v>
                </c:pt>
                <c:pt idx="19">
                  <c:v>4076665921</c:v>
                </c:pt>
                <c:pt idx="20">
                  <c:v>4072686061</c:v>
                </c:pt>
                <c:pt idx="21">
                  <c:v>4068708304</c:v>
                </c:pt>
                <c:pt idx="22">
                  <c:v>4064731129</c:v>
                </c:pt>
                <c:pt idx="23">
                  <c:v>4060753397</c:v>
                </c:pt>
                <c:pt idx="24">
                  <c:v>4056772209</c:v>
                </c:pt>
                <c:pt idx="25">
                  <c:v>4046529289</c:v>
                </c:pt>
                <c:pt idx="26">
                  <c:v>4036282222</c:v>
                </c:pt>
                <c:pt idx="27">
                  <c:v>4026035824</c:v>
                </c:pt>
                <c:pt idx="28">
                  <c:v>4015791634</c:v>
                </c:pt>
                <c:pt idx="29">
                  <c:v>4005510981</c:v>
                </c:pt>
                <c:pt idx="30">
                  <c:v>3989855394</c:v>
                </c:pt>
                <c:pt idx="31">
                  <c:v>3974200159</c:v>
                </c:pt>
                <c:pt idx="32">
                  <c:v>3958541912</c:v>
                </c:pt>
                <c:pt idx="33">
                  <c:v>3942886841</c:v>
                </c:pt>
                <c:pt idx="34">
                  <c:v>3927230253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45-44FF-868D-2F5E18147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005248"/>
        <c:axId val="152019328"/>
      </c:barChart>
      <c:catAx>
        <c:axId val="15200524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019328"/>
        <c:crosses val="autoZero"/>
        <c:auto val="0"/>
        <c:lblAlgn val="ctr"/>
        <c:lblOffset val="100"/>
        <c:tickLblSkip val="1"/>
        <c:noMultiLvlLbl val="0"/>
      </c:catAx>
      <c:valAx>
        <c:axId val="15201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00524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Gráficos!$A$32</c:f>
              <c:strCache>
                <c:ptCount val="1"/>
                <c:pt idx="0">
                  <c:v>Materiais de Tratamento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Gráficos!$B$32:$AJ$32</c:f>
              <c:numCache>
                <c:formatCode>_-* #,##0_-;\-* #,##0_-;_-* "-"??_-;_-@_-</c:formatCode>
                <c:ptCount val="35"/>
                <c:pt idx="0">
                  <c:v>57869000</c:v>
                </c:pt>
                <c:pt idx="1">
                  <c:v>71372000</c:v>
                </c:pt>
                <c:pt idx="2">
                  <c:v>99761000</c:v>
                </c:pt>
                <c:pt idx="3">
                  <c:v>106923000</c:v>
                </c:pt>
                <c:pt idx="4">
                  <c:v>110650000</c:v>
                </c:pt>
                <c:pt idx="5">
                  <c:v>116097000</c:v>
                </c:pt>
                <c:pt idx="6">
                  <c:v>117566000</c:v>
                </c:pt>
                <c:pt idx="7">
                  <c:v>122951000</c:v>
                </c:pt>
                <c:pt idx="8">
                  <c:v>108274000</c:v>
                </c:pt>
                <c:pt idx="9">
                  <c:v>110712000</c:v>
                </c:pt>
                <c:pt idx="10">
                  <c:v>110854000</c:v>
                </c:pt>
                <c:pt idx="11">
                  <c:v>111178000</c:v>
                </c:pt>
                <c:pt idx="12">
                  <c:v>113236000</c:v>
                </c:pt>
                <c:pt idx="13">
                  <c:v>112596000</c:v>
                </c:pt>
                <c:pt idx="14">
                  <c:v>111948000</c:v>
                </c:pt>
                <c:pt idx="15">
                  <c:v>111903000</c:v>
                </c:pt>
                <c:pt idx="16">
                  <c:v>110377000</c:v>
                </c:pt>
                <c:pt idx="17">
                  <c:v>109586000</c:v>
                </c:pt>
                <c:pt idx="18">
                  <c:v>108977000</c:v>
                </c:pt>
                <c:pt idx="19">
                  <c:v>108423000</c:v>
                </c:pt>
                <c:pt idx="20">
                  <c:v>108440000</c:v>
                </c:pt>
                <c:pt idx="21">
                  <c:v>107657000</c:v>
                </c:pt>
                <c:pt idx="22">
                  <c:v>107601000</c:v>
                </c:pt>
                <c:pt idx="23">
                  <c:v>107550000</c:v>
                </c:pt>
                <c:pt idx="24">
                  <c:v>107502000</c:v>
                </c:pt>
                <c:pt idx="25">
                  <c:v>108084000</c:v>
                </c:pt>
                <c:pt idx="26">
                  <c:v>107211000</c:v>
                </c:pt>
                <c:pt idx="27">
                  <c:v>107067000</c:v>
                </c:pt>
                <c:pt idx="28">
                  <c:v>106919000</c:v>
                </c:pt>
                <c:pt idx="29">
                  <c:v>106774000</c:v>
                </c:pt>
                <c:pt idx="30">
                  <c:v>107262000</c:v>
                </c:pt>
                <c:pt idx="31">
                  <c:v>106319000</c:v>
                </c:pt>
                <c:pt idx="32">
                  <c:v>106089000</c:v>
                </c:pt>
                <c:pt idx="33">
                  <c:v>105856000</c:v>
                </c:pt>
                <c:pt idx="34">
                  <c:v>105628000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D4-4CCA-92D7-7ADA01DA4C9A}"/>
            </c:ext>
          </c:extLst>
        </c:ser>
        <c:ser>
          <c:idx val="2"/>
          <c:order val="1"/>
          <c:tx>
            <c:strRef>
              <c:f>Gráficos!$A$33</c:f>
              <c:strCache>
                <c:ptCount val="1"/>
                <c:pt idx="0">
                  <c:v>Energia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Gráficos!$B$33:$AJ$33</c:f>
              <c:numCache>
                <c:formatCode>_-* #,##0_-;\-* #,##0_-;_-* "-"??_-;_-@_-</c:formatCode>
                <c:ptCount val="35"/>
                <c:pt idx="0">
                  <c:v>444758000</c:v>
                </c:pt>
                <c:pt idx="1">
                  <c:v>476956000</c:v>
                </c:pt>
                <c:pt idx="2">
                  <c:v>483026000</c:v>
                </c:pt>
                <c:pt idx="3">
                  <c:v>495399000</c:v>
                </c:pt>
                <c:pt idx="4">
                  <c:v>498891000</c:v>
                </c:pt>
                <c:pt idx="5">
                  <c:v>495265000</c:v>
                </c:pt>
                <c:pt idx="6">
                  <c:v>535564000</c:v>
                </c:pt>
                <c:pt idx="7">
                  <c:v>528706000</c:v>
                </c:pt>
                <c:pt idx="8">
                  <c:v>527216000</c:v>
                </c:pt>
                <c:pt idx="9">
                  <c:v>541237000</c:v>
                </c:pt>
                <c:pt idx="10">
                  <c:v>537584000</c:v>
                </c:pt>
                <c:pt idx="11">
                  <c:v>557470000</c:v>
                </c:pt>
                <c:pt idx="12">
                  <c:v>571928000</c:v>
                </c:pt>
                <c:pt idx="13">
                  <c:v>573502000</c:v>
                </c:pt>
                <c:pt idx="14">
                  <c:v>576206000</c:v>
                </c:pt>
                <c:pt idx="15">
                  <c:v>576572000</c:v>
                </c:pt>
                <c:pt idx="16">
                  <c:v>576953000</c:v>
                </c:pt>
                <c:pt idx="17">
                  <c:v>577516000</c:v>
                </c:pt>
                <c:pt idx="18">
                  <c:v>578471000</c:v>
                </c:pt>
                <c:pt idx="19">
                  <c:v>578828000</c:v>
                </c:pt>
                <c:pt idx="20">
                  <c:v>578202000</c:v>
                </c:pt>
                <c:pt idx="21">
                  <c:v>577582000</c:v>
                </c:pt>
                <c:pt idx="22">
                  <c:v>576951000</c:v>
                </c:pt>
                <c:pt idx="23">
                  <c:v>576331000</c:v>
                </c:pt>
                <c:pt idx="24">
                  <c:v>575708000</c:v>
                </c:pt>
                <c:pt idx="25">
                  <c:v>574217000</c:v>
                </c:pt>
                <c:pt idx="26">
                  <c:v>572715000</c:v>
                </c:pt>
                <c:pt idx="27">
                  <c:v>571217000</c:v>
                </c:pt>
                <c:pt idx="28">
                  <c:v>569719000</c:v>
                </c:pt>
                <c:pt idx="29">
                  <c:v>568208000</c:v>
                </c:pt>
                <c:pt idx="30">
                  <c:v>565960000</c:v>
                </c:pt>
                <c:pt idx="31">
                  <c:v>563711000</c:v>
                </c:pt>
                <c:pt idx="32">
                  <c:v>561469000</c:v>
                </c:pt>
                <c:pt idx="33">
                  <c:v>559225000</c:v>
                </c:pt>
                <c:pt idx="34">
                  <c:v>556974000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D4-4CCA-92D7-7ADA01DA4C9A}"/>
            </c:ext>
          </c:extLst>
        </c:ser>
        <c:ser>
          <c:idx val="0"/>
          <c:order val="2"/>
          <c:tx>
            <c:strRef>
              <c:f>Gráficos!$A$34</c:f>
              <c:strCache>
                <c:ptCount val="1"/>
                <c:pt idx="0">
                  <c:v>Pessoal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Gráficos!$B$34:$AJ$34</c:f>
              <c:numCache>
                <c:formatCode>_-* #,##0_-;\-* #,##0_-;_-* "-"??_-;_-@_-</c:formatCode>
                <c:ptCount val="35"/>
                <c:pt idx="0">
                  <c:v>604122000</c:v>
                </c:pt>
                <c:pt idx="1">
                  <c:v>612043000</c:v>
                </c:pt>
                <c:pt idx="2">
                  <c:v>627121000</c:v>
                </c:pt>
                <c:pt idx="3">
                  <c:v>642336000</c:v>
                </c:pt>
                <c:pt idx="4">
                  <c:v>657567000</c:v>
                </c:pt>
                <c:pt idx="5">
                  <c:v>670848000</c:v>
                </c:pt>
                <c:pt idx="6">
                  <c:v>694552000</c:v>
                </c:pt>
                <c:pt idx="7">
                  <c:v>718549000</c:v>
                </c:pt>
                <c:pt idx="8">
                  <c:v>742862000</c:v>
                </c:pt>
                <c:pt idx="9">
                  <c:v>765550000</c:v>
                </c:pt>
                <c:pt idx="10">
                  <c:v>785854000</c:v>
                </c:pt>
                <c:pt idx="11">
                  <c:v>804788000</c:v>
                </c:pt>
                <c:pt idx="12">
                  <c:v>823915000</c:v>
                </c:pt>
                <c:pt idx="13">
                  <c:v>828289000</c:v>
                </c:pt>
                <c:pt idx="14">
                  <c:v>832927000</c:v>
                </c:pt>
                <c:pt idx="15">
                  <c:v>834903000</c:v>
                </c:pt>
                <c:pt idx="16">
                  <c:v>836873000</c:v>
                </c:pt>
                <c:pt idx="17">
                  <c:v>838840000</c:v>
                </c:pt>
                <c:pt idx="18">
                  <c:v>840809000</c:v>
                </c:pt>
                <c:pt idx="19">
                  <c:v>842772000</c:v>
                </c:pt>
                <c:pt idx="20">
                  <c:v>843099000</c:v>
                </c:pt>
                <c:pt idx="21">
                  <c:v>843423000</c:v>
                </c:pt>
                <c:pt idx="22">
                  <c:v>843747000</c:v>
                </c:pt>
                <c:pt idx="23">
                  <c:v>844071000</c:v>
                </c:pt>
                <c:pt idx="24">
                  <c:v>844391000</c:v>
                </c:pt>
                <c:pt idx="25">
                  <c:v>844440000</c:v>
                </c:pt>
                <c:pt idx="26">
                  <c:v>844492000</c:v>
                </c:pt>
                <c:pt idx="27">
                  <c:v>844539000</c:v>
                </c:pt>
                <c:pt idx="28">
                  <c:v>844591000</c:v>
                </c:pt>
                <c:pt idx="29">
                  <c:v>844636000</c:v>
                </c:pt>
                <c:pt idx="30">
                  <c:v>844647000</c:v>
                </c:pt>
                <c:pt idx="31">
                  <c:v>844656000</c:v>
                </c:pt>
                <c:pt idx="32">
                  <c:v>844667000</c:v>
                </c:pt>
                <c:pt idx="33">
                  <c:v>844674000</c:v>
                </c:pt>
                <c:pt idx="34">
                  <c:v>844688000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D4-4CCA-92D7-7ADA01DA4C9A}"/>
            </c:ext>
          </c:extLst>
        </c:ser>
        <c:ser>
          <c:idx val="3"/>
          <c:order val="3"/>
          <c:tx>
            <c:strRef>
              <c:f>Gráficos!$A$35</c:f>
              <c:strCache>
                <c:ptCount val="1"/>
                <c:pt idx="0">
                  <c:v>Manutenção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Gráficos!$B$35:$AJ$35</c:f>
              <c:numCache>
                <c:formatCode>_-* #,##0_-;\-* #,##0_-;_-* "-"??_-;_-@_-</c:formatCode>
                <c:ptCount val="35"/>
                <c:pt idx="0">
                  <c:v>219995000</c:v>
                </c:pt>
                <c:pt idx="1">
                  <c:v>222855000</c:v>
                </c:pt>
                <c:pt idx="2">
                  <c:v>228171000</c:v>
                </c:pt>
                <c:pt idx="3">
                  <c:v>233527000</c:v>
                </c:pt>
                <c:pt idx="4">
                  <c:v>238895000</c:v>
                </c:pt>
                <c:pt idx="5">
                  <c:v>243549000</c:v>
                </c:pt>
                <c:pt idx="6">
                  <c:v>251858000</c:v>
                </c:pt>
                <c:pt idx="7">
                  <c:v>260267000</c:v>
                </c:pt>
                <c:pt idx="8">
                  <c:v>268784000</c:v>
                </c:pt>
                <c:pt idx="9">
                  <c:v>276686000</c:v>
                </c:pt>
                <c:pt idx="10">
                  <c:v>283731000</c:v>
                </c:pt>
                <c:pt idx="11">
                  <c:v>290320000</c:v>
                </c:pt>
                <c:pt idx="12">
                  <c:v>296970000</c:v>
                </c:pt>
                <c:pt idx="13">
                  <c:v>298528000</c:v>
                </c:pt>
                <c:pt idx="14">
                  <c:v>300173000</c:v>
                </c:pt>
                <c:pt idx="15">
                  <c:v>300872000</c:v>
                </c:pt>
                <c:pt idx="16">
                  <c:v>301566000</c:v>
                </c:pt>
                <c:pt idx="17">
                  <c:v>302258000</c:v>
                </c:pt>
                <c:pt idx="18">
                  <c:v>302953000</c:v>
                </c:pt>
                <c:pt idx="19">
                  <c:v>303646000</c:v>
                </c:pt>
                <c:pt idx="20">
                  <c:v>303757000</c:v>
                </c:pt>
                <c:pt idx="21">
                  <c:v>303863000</c:v>
                </c:pt>
                <c:pt idx="22">
                  <c:v>303970000</c:v>
                </c:pt>
                <c:pt idx="23">
                  <c:v>304076000</c:v>
                </c:pt>
                <c:pt idx="24">
                  <c:v>304188000</c:v>
                </c:pt>
                <c:pt idx="25">
                  <c:v>304203000</c:v>
                </c:pt>
                <c:pt idx="26">
                  <c:v>304222000</c:v>
                </c:pt>
                <c:pt idx="27">
                  <c:v>304239000</c:v>
                </c:pt>
                <c:pt idx="28">
                  <c:v>304255000</c:v>
                </c:pt>
                <c:pt idx="29">
                  <c:v>304268000</c:v>
                </c:pt>
                <c:pt idx="30">
                  <c:v>304274000</c:v>
                </c:pt>
                <c:pt idx="31">
                  <c:v>304277000</c:v>
                </c:pt>
                <c:pt idx="32">
                  <c:v>304279000</c:v>
                </c:pt>
                <c:pt idx="33">
                  <c:v>304282000</c:v>
                </c:pt>
                <c:pt idx="34">
                  <c:v>304285000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D4-4CCA-92D7-7ADA01DA4C9A}"/>
            </c:ext>
          </c:extLst>
        </c:ser>
        <c:ser>
          <c:idx val="4"/>
          <c:order val="4"/>
          <c:tx>
            <c:strRef>
              <c:f>Gráficos!$A$36</c:f>
              <c:strCache>
                <c:ptCount val="1"/>
                <c:pt idx="0">
                  <c:v>Outros Custos Operacionais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Gráficos!$B$36:$AJ$36</c:f>
              <c:numCache>
                <c:formatCode>_-* #,##0_-;\-* #,##0_-;_-* "-"??_-;_-@_-</c:formatCode>
                <c:ptCount val="35"/>
                <c:pt idx="0">
                  <c:v>160226000</c:v>
                </c:pt>
                <c:pt idx="1">
                  <c:v>171494000</c:v>
                </c:pt>
                <c:pt idx="2">
                  <c:v>177627000</c:v>
                </c:pt>
                <c:pt idx="3">
                  <c:v>183840000</c:v>
                </c:pt>
                <c:pt idx="4">
                  <c:v>190033000</c:v>
                </c:pt>
                <c:pt idx="5">
                  <c:v>196434000</c:v>
                </c:pt>
                <c:pt idx="6">
                  <c:v>207252000</c:v>
                </c:pt>
                <c:pt idx="7">
                  <c:v>218204000</c:v>
                </c:pt>
                <c:pt idx="8">
                  <c:v>229316000</c:v>
                </c:pt>
                <c:pt idx="9">
                  <c:v>240286000</c:v>
                </c:pt>
                <c:pt idx="10">
                  <c:v>250572000</c:v>
                </c:pt>
                <c:pt idx="11">
                  <c:v>259938000</c:v>
                </c:pt>
                <c:pt idx="12">
                  <c:v>269400000</c:v>
                </c:pt>
                <c:pt idx="13">
                  <c:v>271679000</c:v>
                </c:pt>
                <c:pt idx="14">
                  <c:v>274138000</c:v>
                </c:pt>
                <c:pt idx="15">
                  <c:v>274932000</c:v>
                </c:pt>
                <c:pt idx="16">
                  <c:v>275711000</c:v>
                </c:pt>
                <c:pt idx="17">
                  <c:v>276506000</c:v>
                </c:pt>
                <c:pt idx="18">
                  <c:v>277288000</c:v>
                </c:pt>
                <c:pt idx="19">
                  <c:v>278082000</c:v>
                </c:pt>
                <c:pt idx="20">
                  <c:v>278283000</c:v>
                </c:pt>
                <c:pt idx="21">
                  <c:v>278485000</c:v>
                </c:pt>
                <c:pt idx="22">
                  <c:v>278691000</c:v>
                </c:pt>
                <c:pt idx="23">
                  <c:v>278889000</c:v>
                </c:pt>
                <c:pt idx="24">
                  <c:v>279093000</c:v>
                </c:pt>
                <c:pt idx="25">
                  <c:v>279102000</c:v>
                </c:pt>
                <c:pt idx="26">
                  <c:v>279112000</c:v>
                </c:pt>
                <c:pt idx="27">
                  <c:v>279121000</c:v>
                </c:pt>
                <c:pt idx="28">
                  <c:v>279129000</c:v>
                </c:pt>
                <c:pt idx="29">
                  <c:v>279140000</c:v>
                </c:pt>
                <c:pt idx="30">
                  <c:v>279113000</c:v>
                </c:pt>
                <c:pt idx="31">
                  <c:v>279092000</c:v>
                </c:pt>
                <c:pt idx="32">
                  <c:v>279065000</c:v>
                </c:pt>
                <c:pt idx="33">
                  <c:v>279043000</c:v>
                </c:pt>
                <c:pt idx="34">
                  <c:v>279015000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D4-4CCA-92D7-7ADA01DA4C9A}"/>
            </c:ext>
          </c:extLst>
        </c:ser>
        <c:ser>
          <c:idx val="5"/>
          <c:order val="5"/>
          <c:tx>
            <c:strRef>
              <c:f>Gráficos!$A$37</c:f>
              <c:strCache>
                <c:ptCount val="1"/>
                <c:pt idx="0">
                  <c:v>AGENERSA + INEA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Gráficos!$B$37:$AJ$37</c:f>
              <c:numCache>
                <c:formatCode>_-* #,##0_-;\-* #,##0_-;_-* "-"??_-;_-@_-</c:formatCode>
                <c:ptCount val="35"/>
                <c:pt idx="0">
                  <c:v>9919692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D4-4CCA-92D7-7ADA01DA4C9A}"/>
            </c:ext>
          </c:extLst>
        </c:ser>
        <c:ser>
          <c:idx val="6"/>
          <c:order val="6"/>
          <c:tx>
            <c:strRef>
              <c:f>Gráficos!$A$38</c:f>
              <c:strCache>
                <c:ptCount val="1"/>
                <c:pt idx="0">
                  <c:v>Compra de Água - CEDAE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Gráficos!$B$38:$AJ$38</c:f>
              <c:numCache>
                <c:formatCode>_-* #,##0_-;\-* #,##0_-;_-* "-"??_-;_-@_-</c:formatCode>
                <c:ptCount val="35"/>
                <c:pt idx="0">
                  <c:v>48901017</c:v>
                </c:pt>
                <c:pt idx="1">
                  <c:v>49767776</c:v>
                </c:pt>
                <c:pt idx="2">
                  <c:v>54655863</c:v>
                </c:pt>
                <c:pt idx="3">
                  <c:v>59777699</c:v>
                </c:pt>
                <c:pt idx="4">
                  <c:v>65055539</c:v>
                </c:pt>
                <c:pt idx="5">
                  <c:v>69055767</c:v>
                </c:pt>
                <c:pt idx="6">
                  <c:v>72594113</c:v>
                </c:pt>
                <c:pt idx="7">
                  <c:v>72121721</c:v>
                </c:pt>
                <c:pt idx="8">
                  <c:v>71497037</c:v>
                </c:pt>
                <c:pt idx="9">
                  <c:v>70717653</c:v>
                </c:pt>
                <c:pt idx="10">
                  <c:v>69395175</c:v>
                </c:pt>
                <c:pt idx="11">
                  <c:v>70713721</c:v>
                </c:pt>
                <c:pt idx="12">
                  <c:v>72054449</c:v>
                </c:pt>
                <c:pt idx="13">
                  <c:v>72136376</c:v>
                </c:pt>
                <c:pt idx="14">
                  <c:v>72233142</c:v>
                </c:pt>
                <c:pt idx="15">
                  <c:v>72158568</c:v>
                </c:pt>
                <c:pt idx="16">
                  <c:v>72138801</c:v>
                </c:pt>
                <c:pt idx="17">
                  <c:v>72127372</c:v>
                </c:pt>
                <c:pt idx="18">
                  <c:v>72122230</c:v>
                </c:pt>
                <c:pt idx="19">
                  <c:v>72122303</c:v>
                </c:pt>
                <c:pt idx="20">
                  <c:v>72002986</c:v>
                </c:pt>
                <c:pt idx="21">
                  <c:v>71888011</c:v>
                </c:pt>
                <c:pt idx="22">
                  <c:v>71778758</c:v>
                </c:pt>
                <c:pt idx="23">
                  <c:v>71673884</c:v>
                </c:pt>
                <c:pt idx="24">
                  <c:v>71573118</c:v>
                </c:pt>
                <c:pt idx="25">
                  <c:v>71366613</c:v>
                </c:pt>
                <c:pt idx="26">
                  <c:v>71162633</c:v>
                </c:pt>
                <c:pt idx="27">
                  <c:v>70963420</c:v>
                </c:pt>
                <c:pt idx="28">
                  <c:v>70768148</c:v>
                </c:pt>
                <c:pt idx="29">
                  <c:v>70575738</c:v>
                </c:pt>
                <c:pt idx="30">
                  <c:v>70300704</c:v>
                </c:pt>
                <c:pt idx="31">
                  <c:v>70026135</c:v>
                </c:pt>
                <c:pt idx="32">
                  <c:v>69763227</c:v>
                </c:pt>
                <c:pt idx="33">
                  <c:v>69520132</c:v>
                </c:pt>
                <c:pt idx="34">
                  <c:v>69680945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D4-4CCA-92D7-7ADA01DA4C9A}"/>
            </c:ext>
          </c:extLst>
        </c:ser>
        <c:ser>
          <c:idx val="7"/>
          <c:order val="7"/>
          <c:tx>
            <c:strRef>
              <c:f>Gráficos!$A$39</c:f>
              <c:strCache>
                <c:ptCount val="1"/>
                <c:pt idx="0">
                  <c:v>Seguro-Garantia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Gráficos!$B$39:$AJ$39</c:f>
              <c:numCache>
                <c:formatCode>_-* #,##0_-;\-* #,##0_-;_-* "-"??_-;_-@_-</c:formatCode>
                <c:ptCount val="35"/>
                <c:pt idx="0">
                  <c:v>2541198833</c:v>
                </c:pt>
                <c:pt idx="1">
                  <c:v>2548627163</c:v>
                </c:pt>
                <c:pt idx="2">
                  <c:v>2502386152</c:v>
                </c:pt>
                <c:pt idx="3">
                  <c:v>2455274619</c:v>
                </c:pt>
                <c:pt idx="4">
                  <c:v>2308057545</c:v>
                </c:pt>
                <c:pt idx="5">
                  <c:v>2255617791</c:v>
                </c:pt>
                <c:pt idx="6">
                  <c:v>2191106785</c:v>
                </c:pt>
                <c:pt idx="7">
                  <c:v>2130281562</c:v>
                </c:pt>
                <c:pt idx="8">
                  <c:v>2068262184</c:v>
                </c:pt>
                <c:pt idx="9">
                  <c:v>2000371601</c:v>
                </c:pt>
                <c:pt idx="10">
                  <c:v>1931866171</c:v>
                </c:pt>
                <c:pt idx="11">
                  <c:v>1937293664</c:v>
                </c:pt>
                <c:pt idx="12">
                  <c:v>1942748860</c:v>
                </c:pt>
                <c:pt idx="13">
                  <c:v>1947294837</c:v>
                </c:pt>
                <c:pt idx="14">
                  <c:v>1952865023</c:v>
                </c:pt>
                <c:pt idx="15">
                  <c:v>1953631587</c:v>
                </c:pt>
                <c:pt idx="16">
                  <c:v>1954397797</c:v>
                </c:pt>
                <c:pt idx="17">
                  <c:v>1955163704</c:v>
                </c:pt>
                <c:pt idx="18">
                  <c:v>1955930424</c:v>
                </c:pt>
                <c:pt idx="19">
                  <c:v>1956696940</c:v>
                </c:pt>
                <c:pt idx="20">
                  <c:v>1954290371</c:v>
                </c:pt>
                <c:pt idx="21">
                  <c:v>1951884012</c:v>
                </c:pt>
                <c:pt idx="22">
                  <c:v>1949478492</c:v>
                </c:pt>
                <c:pt idx="23">
                  <c:v>1947072389</c:v>
                </c:pt>
                <c:pt idx="24">
                  <c:v>1944666222</c:v>
                </c:pt>
                <c:pt idx="25">
                  <c:v>1939374794</c:v>
                </c:pt>
                <c:pt idx="26">
                  <c:v>1934082508</c:v>
                </c:pt>
                <c:pt idx="27">
                  <c:v>1928791120</c:v>
                </c:pt>
                <c:pt idx="28">
                  <c:v>1923499792</c:v>
                </c:pt>
                <c:pt idx="29">
                  <c:v>1918157513</c:v>
                </c:pt>
                <c:pt idx="30">
                  <c:v>1910353796</c:v>
                </c:pt>
                <c:pt idx="31">
                  <c:v>1902550881</c:v>
                </c:pt>
                <c:pt idx="32">
                  <c:v>1894747093</c:v>
                </c:pt>
                <c:pt idx="33">
                  <c:v>1886943444</c:v>
                </c:pt>
                <c:pt idx="34">
                  <c:v>1879139476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4D4-4CCA-92D7-7ADA01DA4C9A}"/>
            </c:ext>
          </c:extLst>
        </c:ser>
        <c:ser>
          <c:idx val="8"/>
          <c:order val="8"/>
          <c:tx>
            <c:strRef>
              <c:f>Gráficos!$A$40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Gráficos!$B$30:$AJ$30</c:f>
              <c:numCache>
                <c:formatCode>_-* #,##0_-;\-* #,##0_-;_-* "-"??_-;_-@_-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Gráficos!$B$40:$AJ$40</c:f>
              <c:numCache>
                <c:formatCode>_-* #,##0_-;\-* #,##0_-;_-* "-"??_-;_-@_-</c:formatCode>
                <c:ptCount val="35"/>
                <c:pt idx="0">
                  <c:v>7428566</c:v>
                </c:pt>
                <c:pt idx="1">
                  <c:v>7428566</c:v>
                </c:pt>
                <c:pt idx="2">
                  <c:v>7428566</c:v>
                </c:pt>
                <c:pt idx="3">
                  <c:v>7428566</c:v>
                </c:pt>
                <c:pt idx="4">
                  <c:v>7428566</c:v>
                </c:pt>
                <c:pt idx="5">
                  <c:v>5160406</c:v>
                </c:pt>
                <c:pt idx="6">
                  <c:v>5160406</c:v>
                </c:pt>
                <c:pt idx="7">
                  <c:v>5160406</c:v>
                </c:pt>
                <c:pt idx="8">
                  <c:v>5160406</c:v>
                </c:pt>
                <c:pt idx="9">
                  <c:v>5160406</c:v>
                </c:pt>
                <c:pt idx="10">
                  <c:v>2402070</c:v>
                </c:pt>
                <c:pt idx="11">
                  <c:v>2402070</c:v>
                </c:pt>
                <c:pt idx="12">
                  <c:v>2402070</c:v>
                </c:pt>
                <c:pt idx="13">
                  <c:v>2402070</c:v>
                </c:pt>
                <c:pt idx="14">
                  <c:v>2402070</c:v>
                </c:pt>
                <c:pt idx="15">
                  <c:v>1092639</c:v>
                </c:pt>
                <c:pt idx="16">
                  <c:v>1092639</c:v>
                </c:pt>
                <c:pt idx="17">
                  <c:v>1092639</c:v>
                </c:pt>
                <c:pt idx="18">
                  <c:v>1092639</c:v>
                </c:pt>
                <c:pt idx="19">
                  <c:v>1092639</c:v>
                </c:pt>
                <c:pt idx="20">
                  <c:v>748297</c:v>
                </c:pt>
                <c:pt idx="21">
                  <c:v>748297</c:v>
                </c:pt>
                <c:pt idx="22">
                  <c:v>748297</c:v>
                </c:pt>
                <c:pt idx="23">
                  <c:v>748297</c:v>
                </c:pt>
                <c:pt idx="24">
                  <c:v>748297</c:v>
                </c:pt>
                <c:pt idx="25">
                  <c:v>483097</c:v>
                </c:pt>
                <c:pt idx="26">
                  <c:v>483097</c:v>
                </c:pt>
                <c:pt idx="27">
                  <c:v>483097</c:v>
                </c:pt>
                <c:pt idx="28">
                  <c:v>483097</c:v>
                </c:pt>
                <c:pt idx="29">
                  <c:v>483097</c:v>
                </c:pt>
                <c:pt idx="30">
                  <c:v>7428566</c:v>
                </c:pt>
                <c:pt idx="31">
                  <c:v>7428566</c:v>
                </c:pt>
                <c:pt idx="32">
                  <c:v>7428566</c:v>
                </c:pt>
                <c:pt idx="33">
                  <c:v>7428566</c:v>
                </c:pt>
                <c:pt idx="34">
                  <c:v>7428566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D4-4CCA-92D7-7ADA01DA4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514560"/>
        <c:axId val="152516096"/>
      </c:barChart>
      <c:catAx>
        <c:axId val="15251456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516096"/>
        <c:crosses val="autoZero"/>
        <c:auto val="1"/>
        <c:lblAlgn val="ctr"/>
        <c:lblOffset val="100"/>
        <c:noMultiLvlLbl val="0"/>
      </c:catAx>
      <c:valAx>
        <c:axId val="1525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51456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35092F14-4EA2-4707-8DAA-2EB89802C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45B6981-2B9A-410F-AF61-545C1D476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FBC25-7EE0-40D7-B8C4-B6D801F68922}" type="datetimeFigureOut">
              <a:rPr lang="pt-BR" smtClean="0"/>
              <a:pPr/>
              <a:t>10/02/2021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3F72678-A991-47AC-A906-D292E57A0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0AFA0FE-1C16-4E79-AABF-2E1A36EA6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E1BE4-4DEA-4944-AB28-0B54F7C11F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7CFB9-5951-4992-96D7-E414957DA221}" type="datetimeFigureOut">
              <a:rPr lang="pt-BR" smtClean="0"/>
              <a:pPr/>
              <a:t>10/02/2021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8B1CB-06F0-4EF3-B58F-D7B00E2531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76C1027C-F15B-406D-858D-CFA6A734E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239" y="4546655"/>
            <a:ext cx="2085021" cy="230811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01F8D498-051D-4B2C-AB61-6716080A9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5096" y="0"/>
            <a:ext cx="2025218" cy="23131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D6093A1-A079-4656-BD13-8EC54FE048F2}"/>
              </a:ext>
            </a:extLst>
          </p:cNvPr>
          <p:cNvSpPr/>
          <p:nvPr userDrawn="1"/>
        </p:nvSpPr>
        <p:spPr>
          <a:xfrm>
            <a:off x="10132951" y="4581441"/>
            <a:ext cx="2066353" cy="231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8B24696-AC7D-499A-BF5B-D25368B17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598" y="2300299"/>
            <a:ext cx="6109187" cy="234076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A64D3B-F428-4BCC-BB78-E428656D72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44" y="2276938"/>
            <a:ext cx="4082718" cy="27201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C97F3FE-273F-4E52-A00E-2E23D1679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6158" y="3746"/>
            <a:ext cx="4122544" cy="23536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1B7D3E1-8997-4063-8086-332A22C95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/>
          <a:stretch/>
        </p:blipFill>
        <p:spPr>
          <a:xfrm>
            <a:off x="6080315" y="-1"/>
            <a:ext cx="2061370" cy="236057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DFCEF64-DCF5-454E-9BB6-6877F0B94F4C}"/>
              </a:ext>
            </a:extLst>
          </p:cNvPr>
          <p:cNvSpPr/>
          <p:nvPr userDrawn="1"/>
        </p:nvSpPr>
        <p:spPr>
          <a:xfrm>
            <a:off x="-13803" y="-2"/>
            <a:ext cx="4069892" cy="23050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F2C403F-C21F-4647-9EDA-3F036AEE3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/>
          <a:stretch/>
        </p:blipFill>
        <p:spPr>
          <a:xfrm>
            <a:off x="-39458" y="4568273"/>
            <a:ext cx="6118115" cy="2305099"/>
          </a:xfrm>
          <a:prstGeom prst="rect">
            <a:avLst/>
          </a:prstGeom>
        </p:spPr>
      </p:pic>
      <p:sp>
        <p:nvSpPr>
          <p:cNvPr id="21" name="Gráfico 34">
            <a:extLst>
              <a:ext uri="{FF2B5EF4-FFF2-40B4-BE49-F238E27FC236}">
                <a16:creationId xmlns:a16="http://schemas.microsoft.com/office/drawing/2014/main" xmlns="" id="{62037715-E005-4A66-B296-D9B446AB04BB}"/>
              </a:ext>
            </a:extLst>
          </p:cNvPr>
          <p:cNvSpPr/>
          <p:nvPr userDrawn="1"/>
        </p:nvSpPr>
        <p:spPr>
          <a:xfrm rot="5400000" flipH="1">
            <a:off x="4934565" y="2277552"/>
            <a:ext cx="1137129" cy="114300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rgbClr val="006FB9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41" name="Gráfico 34">
            <a:extLst>
              <a:ext uri="{FF2B5EF4-FFF2-40B4-BE49-F238E27FC236}">
                <a16:creationId xmlns:a16="http://schemas.microsoft.com/office/drawing/2014/main" xmlns="" id="{982E37E0-0D0F-40BA-8E0C-079E2EA949E9}"/>
              </a:ext>
            </a:extLst>
          </p:cNvPr>
          <p:cNvSpPr/>
          <p:nvPr userDrawn="1"/>
        </p:nvSpPr>
        <p:spPr>
          <a:xfrm rot="10800000">
            <a:off x="6073665" y="1151384"/>
            <a:ext cx="1137129" cy="114300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51" name="Gráfico 3">
            <a:extLst>
              <a:ext uri="{FF2B5EF4-FFF2-40B4-BE49-F238E27FC236}">
                <a16:creationId xmlns:a16="http://schemas.microsoft.com/office/drawing/2014/main" xmlns="" id="{5DBC6E25-F3A4-4669-8A26-1E034FDC7A3E}"/>
              </a:ext>
            </a:extLst>
          </p:cNvPr>
          <p:cNvSpPr/>
          <p:nvPr userDrawn="1"/>
        </p:nvSpPr>
        <p:spPr>
          <a:xfrm>
            <a:off x="8128248" y="-5697"/>
            <a:ext cx="4046768" cy="2286013"/>
          </a:xfrm>
          <a:custGeom>
            <a:avLst/>
            <a:gdLst>
              <a:gd name="connsiteX0" fmla="*/ 2775585 w 2775584"/>
              <a:gd name="connsiteY0" fmla="*/ 857 h 1587626"/>
              <a:gd name="connsiteX1" fmla="*/ 2775585 w 2775584"/>
              <a:gd name="connsiteY1" fmla="*/ 0 h 1587626"/>
              <a:gd name="connsiteX2" fmla="*/ 0 w 2775584"/>
              <a:gd name="connsiteY2" fmla="*/ 0 h 1587626"/>
              <a:gd name="connsiteX3" fmla="*/ 0 w 2775584"/>
              <a:gd name="connsiteY3" fmla="*/ 1587627 h 15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584" h="1587626">
                <a:moveTo>
                  <a:pt x="2775585" y="857"/>
                </a:moveTo>
                <a:lnTo>
                  <a:pt x="2775585" y="0"/>
                </a:lnTo>
                <a:lnTo>
                  <a:pt x="0" y="0"/>
                </a:lnTo>
                <a:lnTo>
                  <a:pt x="0" y="158762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xmlns="" id="{79134456-0856-48B8-8136-229BCB8400CC}"/>
              </a:ext>
            </a:extLst>
          </p:cNvPr>
          <p:cNvSpPr/>
          <p:nvPr userDrawn="1"/>
        </p:nvSpPr>
        <p:spPr>
          <a:xfrm>
            <a:off x="8115369" y="2283506"/>
            <a:ext cx="2055539" cy="230651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57" name="Gráfico 30">
            <a:extLst>
              <a:ext uri="{FF2B5EF4-FFF2-40B4-BE49-F238E27FC236}">
                <a16:creationId xmlns:a16="http://schemas.microsoft.com/office/drawing/2014/main" xmlns="" id="{967369C4-7780-45B1-B907-C7E13C26DF37}"/>
              </a:ext>
            </a:extLst>
          </p:cNvPr>
          <p:cNvSpPr/>
          <p:nvPr userDrawn="1"/>
        </p:nvSpPr>
        <p:spPr>
          <a:xfrm>
            <a:off x="-23740" y="0"/>
            <a:ext cx="6118115" cy="6882879"/>
          </a:xfrm>
          <a:custGeom>
            <a:avLst/>
            <a:gdLst>
              <a:gd name="connsiteX0" fmla="*/ 4939919 w 6096000"/>
              <a:gd name="connsiteY0" fmla="*/ 6858000 h 6858000"/>
              <a:gd name="connsiteX1" fmla="*/ 6096000 w 6096000"/>
              <a:gd name="connsiteY1" fmla="*/ 3463925 h 6858000"/>
              <a:gd name="connsiteX2" fmla="*/ 4885119 w 6096000"/>
              <a:gd name="connsiteY2" fmla="*/ 0 h 6858000"/>
              <a:gd name="connsiteX3" fmla="*/ 0 w 6096000"/>
              <a:gd name="connsiteY3" fmla="*/ 0 h 6858000"/>
              <a:gd name="connsiteX4" fmla="*/ 0 w 6096000"/>
              <a:gd name="connsiteY4" fmla="*/ 6858000 h 6858000"/>
              <a:gd name="connsiteX5" fmla="*/ 4939919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4939919" y="6858000"/>
                </a:moveTo>
                <a:cubicBezTo>
                  <a:pt x="5664772" y="5919026"/>
                  <a:pt x="6096000" y="4741863"/>
                  <a:pt x="6096000" y="3463925"/>
                </a:cubicBezTo>
                <a:cubicBezTo>
                  <a:pt x="6096000" y="2154111"/>
                  <a:pt x="5642928" y="950151"/>
                  <a:pt x="4885119" y="0"/>
                </a:cubicBezTo>
                <a:lnTo>
                  <a:pt x="0" y="0"/>
                </a:lnTo>
                <a:lnTo>
                  <a:pt x="0" y="6858000"/>
                </a:lnTo>
                <a:lnTo>
                  <a:pt x="4939919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FA4E2C44-90B4-4885-A7AD-AEADD68A18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0" y="584886"/>
            <a:ext cx="2485184" cy="10015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BCD77D3-7C62-4C81-92BF-B33652A9C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3161" y="2283095"/>
            <a:ext cx="2055540" cy="230706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1295685-AA75-49F6-AC3C-FC6A1AC78FE4}"/>
              </a:ext>
            </a:extLst>
          </p:cNvPr>
          <p:cNvSpPr/>
          <p:nvPr userDrawn="1"/>
        </p:nvSpPr>
        <p:spPr>
          <a:xfrm>
            <a:off x="6073287" y="4549845"/>
            <a:ext cx="2038660" cy="2313541"/>
          </a:xfrm>
          <a:prstGeom prst="rect">
            <a:avLst/>
          </a:prstGeom>
          <a:solidFill>
            <a:srgbClr val="52B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AA907E8-7DD5-4CED-BD8B-D0885EB3105F}"/>
              </a:ext>
            </a:extLst>
          </p:cNvPr>
          <p:cNvSpPr/>
          <p:nvPr userDrawn="1"/>
        </p:nvSpPr>
        <p:spPr>
          <a:xfrm>
            <a:off x="8136321" y="-6"/>
            <a:ext cx="4069893" cy="2286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Gráfico 3">
            <a:extLst>
              <a:ext uri="{FF2B5EF4-FFF2-40B4-BE49-F238E27FC236}">
                <a16:creationId xmlns:a16="http://schemas.microsoft.com/office/drawing/2014/main" xmlns="" id="{E9B4648A-5D9B-48C2-A17D-848BFA169D4D}"/>
              </a:ext>
            </a:extLst>
          </p:cNvPr>
          <p:cNvSpPr/>
          <p:nvPr userDrawn="1"/>
        </p:nvSpPr>
        <p:spPr>
          <a:xfrm>
            <a:off x="8136321" y="-6"/>
            <a:ext cx="4069893" cy="2286013"/>
          </a:xfrm>
          <a:custGeom>
            <a:avLst/>
            <a:gdLst>
              <a:gd name="connsiteX0" fmla="*/ 2775585 w 2775584"/>
              <a:gd name="connsiteY0" fmla="*/ 857 h 1587626"/>
              <a:gd name="connsiteX1" fmla="*/ 2775585 w 2775584"/>
              <a:gd name="connsiteY1" fmla="*/ 0 h 1587626"/>
              <a:gd name="connsiteX2" fmla="*/ 0 w 2775584"/>
              <a:gd name="connsiteY2" fmla="*/ 0 h 1587626"/>
              <a:gd name="connsiteX3" fmla="*/ 0 w 2775584"/>
              <a:gd name="connsiteY3" fmla="*/ 1587627 h 15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584" h="1587626">
                <a:moveTo>
                  <a:pt x="2775585" y="857"/>
                </a:moveTo>
                <a:lnTo>
                  <a:pt x="2775585" y="0"/>
                </a:lnTo>
                <a:lnTo>
                  <a:pt x="0" y="0"/>
                </a:lnTo>
                <a:lnTo>
                  <a:pt x="0" y="1587627"/>
                </a:lnTo>
                <a:close/>
              </a:path>
            </a:pathLst>
          </a:custGeom>
          <a:solidFill>
            <a:srgbClr val="759CB8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1AE9F69D-97EA-46AA-B1B8-1B7169A8E932}"/>
              </a:ext>
            </a:extLst>
          </p:cNvPr>
          <p:cNvSpPr/>
          <p:nvPr userDrawn="1"/>
        </p:nvSpPr>
        <p:spPr>
          <a:xfrm>
            <a:off x="1" y="0"/>
            <a:ext cx="8136322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F2260259-24D8-4F00-A7F4-0C91CBF3D938}"/>
              </a:ext>
            </a:extLst>
          </p:cNvPr>
          <p:cNvSpPr/>
          <p:nvPr userDrawn="1"/>
        </p:nvSpPr>
        <p:spPr>
          <a:xfrm>
            <a:off x="8120947" y="2286007"/>
            <a:ext cx="4085268" cy="457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pic>
        <p:nvPicPr>
          <p:cNvPr id="41" name="Imagem 40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50AFEDBA-093D-4DA9-AC91-5C2E0110A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AA907E8-7DD5-4CED-BD8B-D0885EB3105F}"/>
              </a:ext>
            </a:extLst>
          </p:cNvPr>
          <p:cNvSpPr/>
          <p:nvPr userDrawn="1"/>
        </p:nvSpPr>
        <p:spPr>
          <a:xfrm>
            <a:off x="8120947" y="-6"/>
            <a:ext cx="4085267" cy="2286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Gráfico 3">
            <a:extLst>
              <a:ext uri="{FF2B5EF4-FFF2-40B4-BE49-F238E27FC236}">
                <a16:creationId xmlns:a16="http://schemas.microsoft.com/office/drawing/2014/main" xmlns="" id="{E9B4648A-5D9B-48C2-A17D-848BFA169D4D}"/>
              </a:ext>
            </a:extLst>
          </p:cNvPr>
          <p:cNvSpPr/>
          <p:nvPr userDrawn="1"/>
        </p:nvSpPr>
        <p:spPr>
          <a:xfrm>
            <a:off x="8120947" y="-6"/>
            <a:ext cx="4085267" cy="2286013"/>
          </a:xfrm>
          <a:custGeom>
            <a:avLst/>
            <a:gdLst>
              <a:gd name="connsiteX0" fmla="*/ 2775585 w 2775584"/>
              <a:gd name="connsiteY0" fmla="*/ 857 h 1587626"/>
              <a:gd name="connsiteX1" fmla="*/ 2775585 w 2775584"/>
              <a:gd name="connsiteY1" fmla="*/ 0 h 1587626"/>
              <a:gd name="connsiteX2" fmla="*/ 0 w 2775584"/>
              <a:gd name="connsiteY2" fmla="*/ 0 h 1587626"/>
              <a:gd name="connsiteX3" fmla="*/ 0 w 2775584"/>
              <a:gd name="connsiteY3" fmla="*/ 1587627 h 15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584" h="1587626">
                <a:moveTo>
                  <a:pt x="2775585" y="857"/>
                </a:moveTo>
                <a:lnTo>
                  <a:pt x="2775585" y="0"/>
                </a:lnTo>
                <a:lnTo>
                  <a:pt x="0" y="0"/>
                </a:lnTo>
                <a:lnTo>
                  <a:pt x="0" y="1587627"/>
                </a:lnTo>
                <a:close/>
              </a:path>
            </a:pathLst>
          </a:custGeom>
          <a:solidFill>
            <a:srgbClr val="759CB8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F2260259-24D8-4F00-A7F4-0C91CBF3D938}"/>
              </a:ext>
            </a:extLst>
          </p:cNvPr>
          <p:cNvSpPr/>
          <p:nvPr userDrawn="1"/>
        </p:nvSpPr>
        <p:spPr>
          <a:xfrm>
            <a:off x="8120947" y="2286007"/>
            <a:ext cx="4085268" cy="457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pic>
        <p:nvPicPr>
          <p:cNvPr id="41" name="Imagem 40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50AFEDBA-093D-4DA9-AC91-5C2E0110A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B255C15-310F-4F38-8E74-954AD4C180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xmlns="" id="{544C0E25-427D-4B56-BC8E-90906988AD93}"/>
              </a:ext>
            </a:extLst>
          </p:cNvPr>
          <p:cNvSpPr txBox="1">
            <a:spLocks/>
          </p:cNvSpPr>
          <p:nvPr userDrawn="1"/>
        </p:nvSpPr>
        <p:spPr>
          <a:xfrm>
            <a:off x="492222" y="6167652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2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AA907E8-7DD5-4CED-BD8B-D0885EB3105F}"/>
              </a:ext>
            </a:extLst>
          </p:cNvPr>
          <p:cNvSpPr/>
          <p:nvPr userDrawn="1"/>
        </p:nvSpPr>
        <p:spPr>
          <a:xfrm>
            <a:off x="8120947" y="-6"/>
            <a:ext cx="4085267" cy="2286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Gráfico 3">
            <a:extLst>
              <a:ext uri="{FF2B5EF4-FFF2-40B4-BE49-F238E27FC236}">
                <a16:creationId xmlns:a16="http://schemas.microsoft.com/office/drawing/2014/main" xmlns="" id="{E9B4648A-5D9B-48C2-A17D-848BFA169D4D}"/>
              </a:ext>
            </a:extLst>
          </p:cNvPr>
          <p:cNvSpPr/>
          <p:nvPr userDrawn="1"/>
        </p:nvSpPr>
        <p:spPr>
          <a:xfrm>
            <a:off x="8120947" y="-6"/>
            <a:ext cx="4085267" cy="2286013"/>
          </a:xfrm>
          <a:custGeom>
            <a:avLst/>
            <a:gdLst>
              <a:gd name="connsiteX0" fmla="*/ 2775585 w 2775584"/>
              <a:gd name="connsiteY0" fmla="*/ 857 h 1587626"/>
              <a:gd name="connsiteX1" fmla="*/ 2775585 w 2775584"/>
              <a:gd name="connsiteY1" fmla="*/ 0 h 1587626"/>
              <a:gd name="connsiteX2" fmla="*/ 0 w 2775584"/>
              <a:gd name="connsiteY2" fmla="*/ 0 h 1587626"/>
              <a:gd name="connsiteX3" fmla="*/ 0 w 2775584"/>
              <a:gd name="connsiteY3" fmla="*/ 1587627 h 15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584" h="1587626">
                <a:moveTo>
                  <a:pt x="2775585" y="857"/>
                </a:moveTo>
                <a:lnTo>
                  <a:pt x="2775585" y="0"/>
                </a:lnTo>
                <a:lnTo>
                  <a:pt x="0" y="0"/>
                </a:lnTo>
                <a:lnTo>
                  <a:pt x="0" y="1587627"/>
                </a:lnTo>
                <a:close/>
              </a:path>
            </a:pathLst>
          </a:custGeom>
          <a:solidFill>
            <a:srgbClr val="759CB8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F2260259-24D8-4F00-A7F4-0C91CBF3D938}"/>
              </a:ext>
            </a:extLst>
          </p:cNvPr>
          <p:cNvSpPr/>
          <p:nvPr userDrawn="1"/>
        </p:nvSpPr>
        <p:spPr>
          <a:xfrm>
            <a:off x="8120947" y="2286007"/>
            <a:ext cx="4085268" cy="457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pic>
        <p:nvPicPr>
          <p:cNvPr id="41" name="Imagem 40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50AFEDBA-093D-4DA9-AC91-5C2E0110A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B255C15-310F-4F38-8E74-954AD4C180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xmlns="" id="{544C0E25-427D-4B56-BC8E-90906988AD93}"/>
              </a:ext>
            </a:extLst>
          </p:cNvPr>
          <p:cNvSpPr txBox="1">
            <a:spLocks/>
          </p:cNvSpPr>
          <p:nvPr userDrawn="1"/>
        </p:nvSpPr>
        <p:spPr>
          <a:xfrm>
            <a:off x="492222" y="6167652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Texto 7">
            <a:extLst>
              <a:ext uri="{FF2B5EF4-FFF2-40B4-BE49-F238E27FC236}">
                <a16:creationId xmlns:a16="http://schemas.microsoft.com/office/drawing/2014/main" xmlns="" id="{F678022C-FF70-4D5C-82AD-F838CB079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04" y="6255006"/>
            <a:ext cx="9098234" cy="251200"/>
          </a:xfrm>
        </p:spPr>
        <p:txBody>
          <a:bodyPr anchor="ctr" anchorCtr="0">
            <a:noAutofit/>
          </a:bodyPr>
          <a:lstStyle>
            <a:lvl1pPr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BR" dirty="0"/>
              <a:t>CLASSIFICAÇÃO: Documento controlado	RESTRIÇÃO DE ACESSO: </a:t>
            </a:r>
            <a:r>
              <a:rPr lang="pt-BR" dirty="0" err="1"/>
              <a:t>xxxx</a:t>
            </a:r>
            <a:r>
              <a:rPr lang="pt-BR" dirty="0"/>
              <a:t>	UNIDADE GESTORA: XX/XXXX</a:t>
            </a:r>
          </a:p>
        </p:txBody>
      </p:sp>
    </p:spTree>
    <p:extLst>
      <p:ext uri="{BB962C8B-B14F-4D97-AF65-F5344CB8AC3E}">
        <p14:creationId xmlns:p14="http://schemas.microsoft.com/office/powerpoint/2010/main" val="280973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30AC15DB-A30F-496A-8800-4B09C9BC07AC}"/>
              </a:ext>
            </a:extLst>
          </p:cNvPr>
          <p:cNvSpPr/>
          <p:nvPr userDrawn="1"/>
        </p:nvSpPr>
        <p:spPr>
          <a:xfrm>
            <a:off x="7004647" y="-17"/>
            <a:ext cx="5187355" cy="4572000"/>
          </a:xfrm>
          <a:prstGeom prst="rect">
            <a:avLst/>
          </a:prstGeom>
          <a:solidFill>
            <a:srgbClr val="008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FC64560-B919-47BE-B563-CBE63F258EBA}"/>
              </a:ext>
            </a:extLst>
          </p:cNvPr>
          <p:cNvSpPr/>
          <p:nvPr userDrawn="1"/>
        </p:nvSpPr>
        <p:spPr>
          <a:xfrm>
            <a:off x="1" y="-5"/>
            <a:ext cx="7004649" cy="4054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F62EDF6B-898D-49D6-896A-A225CA4ADD78}"/>
              </a:ext>
            </a:extLst>
          </p:cNvPr>
          <p:cNvSpPr/>
          <p:nvPr userDrawn="1"/>
        </p:nvSpPr>
        <p:spPr>
          <a:xfrm>
            <a:off x="2" y="3769743"/>
            <a:ext cx="7004645" cy="3088260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35" name="Gráfico 3">
            <a:extLst>
              <a:ext uri="{FF2B5EF4-FFF2-40B4-BE49-F238E27FC236}">
                <a16:creationId xmlns:a16="http://schemas.microsoft.com/office/drawing/2014/main" xmlns="" id="{2B25385F-6739-40A0-88ED-34356CB0DF84}"/>
              </a:ext>
            </a:extLst>
          </p:cNvPr>
          <p:cNvSpPr/>
          <p:nvPr userDrawn="1"/>
        </p:nvSpPr>
        <p:spPr>
          <a:xfrm rot="10800000">
            <a:off x="4226942" y="1826729"/>
            <a:ext cx="2777705" cy="1943013"/>
          </a:xfrm>
          <a:custGeom>
            <a:avLst/>
            <a:gdLst>
              <a:gd name="connsiteX0" fmla="*/ 2775585 w 2775584"/>
              <a:gd name="connsiteY0" fmla="*/ 857 h 1587626"/>
              <a:gd name="connsiteX1" fmla="*/ 2775585 w 2775584"/>
              <a:gd name="connsiteY1" fmla="*/ 0 h 1587626"/>
              <a:gd name="connsiteX2" fmla="*/ 0 w 2775584"/>
              <a:gd name="connsiteY2" fmla="*/ 0 h 1587626"/>
              <a:gd name="connsiteX3" fmla="*/ 0 w 2775584"/>
              <a:gd name="connsiteY3" fmla="*/ 1587627 h 15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584" h="1587626">
                <a:moveTo>
                  <a:pt x="2775585" y="857"/>
                </a:moveTo>
                <a:lnTo>
                  <a:pt x="2775585" y="0"/>
                </a:lnTo>
                <a:lnTo>
                  <a:pt x="0" y="0"/>
                </a:lnTo>
                <a:lnTo>
                  <a:pt x="0" y="1587627"/>
                </a:lnTo>
                <a:close/>
              </a:path>
            </a:pathLst>
          </a:custGeom>
          <a:solidFill>
            <a:srgbClr val="006FB9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E896A2C-9FE8-40E2-994B-2D478A4EB793}"/>
              </a:ext>
            </a:extLst>
          </p:cNvPr>
          <p:cNvSpPr/>
          <p:nvPr userDrawn="1"/>
        </p:nvSpPr>
        <p:spPr>
          <a:xfrm>
            <a:off x="7004648" y="3760286"/>
            <a:ext cx="5187354" cy="309771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91453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xmlns="" id="{48187781-504E-47C5-B981-45D1D057437E}"/>
              </a:ext>
            </a:extLst>
          </p:cNvPr>
          <p:cNvSpPr txBox="1">
            <a:spLocks/>
          </p:cNvSpPr>
          <p:nvPr userDrawn="1"/>
        </p:nvSpPr>
        <p:spPr>
          <a:xfrm>
            <a:off x="10932262" y="6506206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1971E0-3C3E-4D5D-A83D-9DB947FD59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B93ACB21-3A14-4713-A2D3-7FFF934D8F63}"/>
              </a:ext>
            </a:extLst>
          </p:cNvPr>
          <p:cNvSpPr txBox="1">
            <a:spLocks/>
          </p:cNvSpPr>
          <p:nvPr userDrawn="1"/>
        </p:nvSpPr>
        <p:spPr>
          <a:xfrm>
            <a:off x="10932262" y="6482608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2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1971E0-3C3E-4D5D-A83D-9DB947FD59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B93ACB21-3A14-4713-A2D3-7FFF934D8F63}"/>
              </a:ext>
            </a:extLst>
          </p:cNvPr>
          <p:cNvSpPr txBox="1">
            <a:spLocks/>
          </p:cNvSpPr>
          <p:nvPr userDrawn="1"/>
        </p:nvSpPr>
        <p:spPr>
          <a:xfrm>
            <a:off x="10932262" y="6492133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xmlns="" id="{D5CD06C1-5036-4357-B2D6-9CAA2DD23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04" y="6255006"/>
            <a:ext cx="9098234" cy="251200"/>
          </a:xfrm>
        </p:spPr>
        <p:txBody>
          <a:bodyPr anchor="ctr" anchorCtr="0">
            <a:noAutofit/>
          </a:bodyPr>
          <a:lstStyle>
            <a:lvl1pPr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BR" dirty="0"/>
              <a:t>CLASSIFICAÇÃO: Documento controlado	RESTRIÇÃO DE ACESSO: </a:t>
            </a:r>
            <a:r>
              <a:rPr lang="pt-BR" dirty="0" err="1"/>
              <a:t>xxxx</a:t>
            </a:r>
            <a:r>
              <a:rPr lang="pt-BR" dirty="0"/>
              <a:t>	UNIDADE GESTORA: XX/XXXX</a:t>
            </a:r>
          </a:p>
        </p:txBody>
      </p:sp>
    </p:spTree>
    <p:extLst>
      <p:ext uri="{BB962C8B-B14F-4D97-AF65-F5344CB8AC3E}">
        <p14:creationId xmlns:p14="http://schemas.microsoft.com/office/powerpoint/2010/main" val="88861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1971E0-3C3E-4D5D-A83D-9DB947FD59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C74A7F7E-834D-49F9-BCD9-864C0EAD2EAA}"/>
              </a:ext>
            </a:extLst>
          </p:cNvPr>
          <p:cNvSpPr txBox="1">
            <a:spLocks/>
          </p:cNvSpPr>
          <p:nvPr userDrawn="1"/>
        </p:nvSpPr>
        <p:spPr>
          <a:xfrm>
            <a:off x="10932262" y="6506206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6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1971E0-3C3E-4D5D-A83D-9DB947FD59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C74A7F7E-834D-49F9-BCD9-864C0EAD2EAA}"/>
              </a:ext>
            </a:extLst>
          </p:cNvPr>
          <p:cNvSpPr txBox="1">
            <a:spLocks/>
          </p:cNvSpPr>
          <p:nvPr userDrawn="1"/>
        </p:nvSpPr>
        <p:spPr>
          <a:xfrm>
            <a:off x="10932262" y="6524423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xmlns="" id="{33544A21-B8BE-4076-A8A4-F2E28A7748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04" y="6255006"/>
            <a:ext cx="9098234" cy="251200"/>
          </a:xfrm>
        </p:spPr>
        <p:txBody>
          <a:bodyPr anchor="ctr" anchorCtr="0">
            <a:noAutofit/>
          </a:bodyPr>
          <a:lstStyle>
            <a:lvl1pPr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BR" dirty="0"/>
              <a:t>CLASSIFICAÇÃO: Documento controlado	RESTRIÇÃO DE ACESSO: </a:t>
            </a:r>
            <a:r>
              <a:rPr lang="pt-BR" dirty="0" err="1"/>
              <a:t>xxxx</a:t>
            </a:r>
            <a:r>
              <a:rPr lang="pt-BR" dirty="0"/>
              <a:t>	UNIDADE GESTORA: XX/XXXX</a:t>
            </a:r>
          </a:p>
        </p:txBody>
      </p:sp>
    </p:spTree>
    <p:extLst>
      <p:ext uri="{BB962C8B-B14F-4D97-AF65-F5344CB8AC3E}">
        <p14:creationId xmlns:p14="http://schemas.microsoft.com/office/powerpoint/2010/main" val="392329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1971E0-3C3E-4D5D-A83D-9DB947FD59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03D535F2-667B-47D7-93DC-FA02446B9964}"/>
              </a:ext>
            </a:extLst>
          </p:cNvPr>
          <p:cNvSpPr txBox="1">
            <a:spLocks/>
          </p:cNvSpPr>
          <p:nvPr userDrawn="1"/>
        </p:nvSpPr>
        <p:spPr>
          <a:xfrm>
            <a:off x="10932262" y="6519446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BA9D347-D665-44FA-99CD-7083F6EAFB59}"/>
              </a:ext>
            </a:extLst>
          </p:cNvPr>
          <p:cNvSpPr/>
          <p:nvPr userDrawn="1"/>
        </p:nvSpPr>
        <p:spPr>
          <a:xfrm>
            <a:off x="0" y="0"/>
            <a:ext cx="12206217" cy="6856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ráfico 34">
            <a:extLst>
              <a:ext uri="{FF2B5EF4-FFF2-40B4-BE49-F238E27FC236}">
                <a16:creationId xmlns:a16="http://schemas.microsoft.com/office/drawing/2014/main" xmlns="" id="{1F0B72BB-BB7B-4F46-B3C2-3BC1E2FB4B93}"/>
              </a:ext>
            </a:extLst>
          </p:cNvPr>
          <p:cNvSpPr/>
          <p:nvPr userDrawn="1"/>
        </p:nvSpPr>
        <p:spPr>
          <a:xfrm rot="5400000">
            <a:off x="9916153" y="4566055"/>
            <a:ext cx="2284161" cy="229596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rgbClr val="0052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28499EB5-A9DF-495F-A9B2-F277B7FF3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E82B1234-A2CD-4078-BDD8-9FA68F2BA03D}"/>
              </a:ext>
            </a:extLst>
          </p:cNvPr>
          <p:cNvSpPr/>
          <p:nvPr userDrawn="1"/>
        </p:nvSpPr>
        <p:spPr>
          <a:xfrm>
            <a:off x="1421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89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Gráfico 34">
            <a:extLst>
              <a:ext uri="{FF2B5EF4-FFF2-40B4-BE49-F238E27FC236}">
                <a16:creationId xmlns:a16="http://schemas.microsoft.com/office/drawing/2014/main" xmlns="" id="{1E93073E-AB75-48E7-AF7B-6FED9110920C}"/>
              </a:ext>
            </a:extLst>
          </p:cNvPr>
          <p:cNvSpPr/>
          <p:nvPr userDrawn="1"/>
        </p:nvSpPr>
        <p:spPr>
          <a:xfrm rot="16200000">
            <a:off x="24187" y="-17651"/>
            <a:ext cx="6830018" cy="686531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91477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Gráfico 34">
            <a:extLst>
              <a:ext uri="{FF2B5EF4-FFF2-40B4-BE49-F238E27FC236}">
                <a16:creationId xmlns:a16="http://schemas.microsoft.com/office/drawing/2014/main" xmlns="" id="{1E93073E-AB75-48E7-AF7B-6FED9110920C}"/>
              </a:ext>
            </a:extLst>
          </p:cNvPr>
          <p:cNvSpPr/>
          <p:nvPr userDrawn="1"/>
        </p:nvSpPr>
        <p:spPr>
          <a:xfrm rot="16200000">
            <a:off x="24187" y="-17651"/>
            <a:ext cx="6830018" cy="686531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sp>
        <p:nvSpPr>
          <p:cNvPr id="4" name="Espaço Reservado para Texto 7">
            <a:extLst>
              <a:ext uri="{FF2B5EF4-FFF2-40B4-BE49-F238E27FC236}">
                <a16:creationId xmlns:a16="http://schemas.microsoft.com/office/drawing/2014/main" xmlns="" id="{6FE32014-A3BA-4406-906D-B9E7A67821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04" y="6255006"/>
            <a:ext cx="9098234" cy="251200"/>
          </a:xfrm>
        </p:spPr>
        <p:txBody>
          <a:bodyPr anchor="ctr" anchorCtr="0">
            <a:noAutofit/>
          </a:bodyPr>
          <a:lstStyle>
            <a:lvl1pPr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BR" dirty="0"/>
              <a:t>CLASSIFICAÇÃO: Documento controlado	RESTRIÇÃO DE ACESSO: </a:t>
            </a:r>
            <a:r>
              <a:rPr lang="pt-BR" dirty="0" err="1"/>
              <a:t>xxxx</a:t>
            </a:r>
            <a:r>
              <a:rPr lang="pt-BR" dirty="0"/>
              <a:t>	UNIDADE GESTORA: XX/XXXX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F775124-FF70-49E8-BD75-F43A85D9F62B}"/>
              </a:ext>
            </a:extLst>
          </p:cNvPr>
          <p:cNvSpPr txBox="1">
            <a:spLocks/>
          </p:cNvSpPr>
          <p:nvPr userDrawn="1"/>
        </p:nvSpPr>
        <p:spPr>
          <a:xfrm>
            <a:off x="10932262" y="6491463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8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34">
            <a:extLst>
              <a:ext uri="{FF2B5EF4-FFF2-40B4-BE49-F238E27FC236}">
                <a16:creationId xmlns:a16="http://schemas.microsoft.com/office/drawing/2014/main" xmlns="" id="{1E93073E-AB75-48E7-AF7B-6FED9110920C}"/>
              </a:ext>
            </a:extLst>
          </p:cNvPr>
          <p:cNvSpPr/>
          <p:nvPr userDrawn="1"/>
        </p:nvSpPr>
        <p:spPr>
          <a:xfrm rot="16200000">
            <a:off x="24187" y="-17651"/>
            <a:ext cx="6830018" cy="686531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1637F70B-4470-43F7-9194-945B77DF0D90}"/>
              </a:ext>
            </a:extLst>
          </p:cNvPr>
          <p:cNvSpPr txBox="1">
            <a:spLocks/>
          </p:cNvSpPr>
          <p:nvPr userDrawn="1"/>
        </p:nvSpPr>
        <p:spPr>
          <a:xfrm>
            <a:off x="10932262" y="6491463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21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Gráfico 34">
            <a:extLst>
              <a:ext uri="{FF2B5EF4-FFF2-40B4-BE49-F238E27FC236}">
                <a16:creationId xmlns:a16="http://schemas.microsoft.com/office/drawing/2014/main" xmlns="" id="{1E93073E-AB75-48E7-AF7B-6FED9110920C}"/>
              </a:ext>
            </a:extLst>
          </p:cNvPr>
          <p:cNvSpPr/>
          <p:nvPr userDrawn="1"/>
        </p:nvSpPr>
        <p:spPr>
          <a:xfrm rot="16200000">
            <a:off x="24187" y="-17651"/>
            <a:ext cx="6830018" cy="686531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423A5A90-4A89-4F6D-B140-2055DCEB0FBE}"/>
              </a:ext>
            </a:extLst>
          </p:cNvPr>
          <p:cNvSpPr txBox="1">
            <a:spLocks/>
          </p:cNvSpPr>
          <p:nvPr userDrawn="1"/>
        </p:nvSpPr>
        <p:spPr>
          <a:xfrm>
            <a:off x="10932262" y="6496440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8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2" name="Gráfico 34">
            <a:extLst>
              <a:ext uri="{FF2B5EF4-FFF2-40B4-BE49-F238E27FC236}">
                <a16:creationId xmlns:a16="http://schemas.microsoft.com/office/drawing/2014/main" xmlns="" id="{1E93073E-AB75-48E7-AF7B-6FED9110920C}"/>
              </a:ext>
            </a:extLst>
          </p:cNvPr>
          <p:cNvSpPr/>
          <p:nvPr userDrawn="1"/>
        </p:nvSpPr>
        <p:spPr>
          <a:xfrm rot="16200000">
            <a:off x="24187" y="-17651"/>
            <a:ext cx="6830018" cy="686531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423A5A90-4A89-4F6D-B140-2055DCEB0FBE}"/>
              </a:ext>
            </a:extLst>
          </p:cNvPr>
          <p:cNvSpPr txBox="1">
            <a:spLocks/>
          </p:cNvSpPr>
          <p:nvPr userDrawn="1"/>
        </p:nvSpPr>
        <p:spPr>
          <a:xfrm>
            <a:off x="10932262" y="6519446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xmlns="" id="{BE8A9101-3AE9-485F-82CA-268E184BDF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04" y="6255006"/>
            <a:ext cx="9098234" cy="251200"/>
          </a:xfrm>
        </p:spPr>
        <p:txBody>
          <a:bodyPr anchor="ctr" anchorCtr="0">
            <a:noAutofit/>
          </a:bodyPr>
          <a:lstStyle>
            <a:lvl1pPr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BR" dirty="0"/>
              <a:t>CLASSIFICAÇÃO: Documento controlado	RESTRIÇÃO DE ACESSO: </a:t>
            </a:r>
            <a:r>
              <a:rPr lang="pt-BR" dirty="0" err="1"/>
              <a:t>xxxx</a:t>
            </a:r>
            <a:r>
              <a:rPr lang="pt-BR" dirty="0"/>
              <a:t>	UNIDADE GESTORA: XX/XXXX</a:t>
            </a:r>
          </a:p>
        </p:txBody>
      </p:sp>
    </p:spTree>
    <p:extLst>
      <p:ext uri="{BB962C8B-B14F-4D97-AF65-F5344CB8AC3E}">
        <p14:creationId xmlns:p14="http://schemas.microsoft.com/office/powerpoint/2010/main" val="681792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34">
            <a:extLst>
              <a:ext uri="{FF2B5EF4-FFF2-40B4-BE49-F238E27FC236}">
                <a16:creationId xmlns:a16="http://schemas.microsoft.com/office/drawing/2014/main" xmlns="" id="{1E93073E-AB75-48E7-AF7B-6FED9110920C}"/>
              </a:ext>
            </a:extLst>
          </p:cNvPr>
          <p:cNvSpPr/>
          <p:nvPr userDrawn="1"/>
        </p:nvSpPr>
        <p:spPr>
          <a:xfrm rot="16200000">
            <a:off x="24187" y="-17651"/>
            <a:ext cx="6830018" cy="686531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E674F26C-331F-435A-88FC-809AB27D1576}"/>
              </a:ext>
            </a:extLst>
          </p:cNvPr>
          <p:cNvSpPr txBox="1">
            <a:spLocks/>
          </p:cNvSpPr>
          <p:nvPr userDrawn="1"/>
        </p:nvSpPr>
        <p:spPr>
          <a:xfrm>
            <a:off x="492222" y="6167652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34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">
            <a:extLst>
              <a:ext uri="{FF2B5EF4-FFF2-40B4-BE49-F238E27FC236}">
                <a16:creationId xmlns:a16="http://schemas.microsoft.com/office/drawing/2014/main" xmlns="" id="{3127AB48-12E8-480B-A2B5-E3500E6435C6}"/>
              </a:ext>
            </a:extLst>
          </p:cNvPr>
          <p:cNvGrpSpPr/>
          <p:nvPr userDrawn="1"/>
        </p:nvGrpSpPr>
        <p:grpSpPr>
          <a:xfrm>
            <a:off x="5642" y="3174"/>
            <a:ext cx="12180721" cy="6848801"/>
            <a:chOff x="5639" y="3172"/>
            <a:chExt cx="12180721" cy="6848801"/>
          </a:xfrm>
          <a:solidFill>
            <a:schemeClr val="tx2"/>
          </a:solidFill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41732D14-971A-449C-9798-7C87529ABC3D}"/>
                </a:ext>
              </a:extLst>
            </p:cNvPr>
            <p:cNvSpPr/>
            <p:nvPr/>
          </p:nvSpPr>
          <p:spPr>
            <a:xfrm>
              <a:off x="5639" y="457094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1 h 2281030"/>
                <a:gd name="connsiteX3" fmla="*/ 0 w 2030120"/>
                <a:gd name="connsiteY3" fmla="*/ 2281031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1"/>
                  </a:lnTo>
                  <a:lnTo>
                    <a:pt x="0" y="22810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45C00709-107C-4DBD-AC7F-40FB0F3931FB}"/>
                </a:ext>
              </a:extLst>
            </p:cNvPr>
            <p:cNvSpPr/>
            <p:nvPr/>
          </p:nvSpPr>
          <p:spPr>
            <a:xfrm>
              <a:off x="5639" y="2287057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xmlns="" id="{A1017CC2-BA94-4E37-A49E-74494A7B6ABE}"/>
                </a:ext>
              </a:extLst>
            </p:cNvPr>
            <p:cNvSpPr/>
            <p:nvPr/>
          </p:nvSpPr>
          <p:spPr>
            <a:xfrm>
              <a:off x="5639" y="317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C2977381-7DC3-4A32-A840-6F2E9F036E07}"/>
                </a:ext>
              </a:extLst>
            </p:cNvPr>
            <p:cNvSpPr/>
            <p:nvPr/>
          </p:nvSpPr>
          <p:spPr>
            <a:xfrm>
              <a:off x="2035759" y="457094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1 h 2281030"/>
                <a:gd name="connsiteX3" fmla="*/ 0 w 2030120"/>
                <a:gd name="connsiteY3" fmla="*/ 2281031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1"/>
                  </a:lnTo>
                  <a:lnTo>
                    <a:pt x="0" y="22810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40C8D4B0-8D57-4ED2-9F88-4165F8CD4621}"/>
                </a:ext>
              </a:extLst>
            </p:cNvPr>
            <p:cNvSpPr/>
            <p:nvPr/>
          </p:nvSpPr>
          <p:spPr>
            <a:xfrm>
              <a:off x="2035759" y="2287057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45759641-920B-4034-AC49-B9F2F59C310B}"/>
                </a:ext>
              </a:extLst>
            </p:cNvPr>
            <p:cNvSpPr/>
            <p:nvPr/>
          </p:nvSpPr>
          <p:spPr>
            <a:xfrm>
              <a:off x="2035759" y="317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8A95706D-25C6-4A95-894D-1A46CFD3F893}"/>
                </a:ext>
              </a:extLst>
            </p:cNvPr>
            <p:cNvSpPr/>
            <p:nvPr/>
          </p:nvSpPr>
          <p:spPr>
            <a:xfrm>
              <a:off x="4065879" y="457094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1 h 2281030"/>
                <a:gd name="connsiteX3" fmla="*/ 0 w 2030120"/>
                <a:gd name="connsiteY3" fmla="*/ 2281031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1"/>
                  </a:lnTo>
                  <a:lnTo>
                    <a:pt x="0" y="22810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83770765-CBA9-40B8-8205-1C67214D5E5A}"/>
                </a:ext>
              </a:extLst>
            </p:cNvPr>
            <p:cNvSpPr/>
            <p:nvPr/>
          </p:nvSpPr>
          <p:spPr>
            <a:xfrm>
              <a:off x="4065879" y="2287057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xmlns="" id="{390BEF80-61C8-45BF-9F40-357D456D8A51}"/>
                </a:ext>
              </a:extLst>
            </p:cNvPr>
            <p:cNvSpPr/>
            <p:nvPr/>
          </p:nvSpPr>
          <p:spPr>
            <a:xfrm>
              <a:off x="4065879" y="317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xmlns="" id="{B191D6E2-30AA-4BDC-8303-9A7B7847D6FD}"/>
                </a:ext>
              </a:extLst>
            </p:cNvPr>
            <p:cNvSpPr/>
            <p:nvPr/>
          </p:nvSpPr>
          <p:spPr>
            <a:xfrm>
              <a:off x="6096000" y="457094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1 h 2281030"/>
                <a:gd name="connsiteX3" fmla="*/ 0 w 2030120"/>
                <a:gd name="connsiteY3" fmla="*/ 2281031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1"/>
                  </a:lnTo>
                  <a:lnTo>
                    <a:pt x="0" y="22810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xmlns="" id="{E88F893E-D4FA-4A8B-948E-7A42F0A536D3}"/>
                </a:ext>
              </a:extLst>
            </p:cNvPr>
            <p:cNvSpPr/>
            <p:nvPr/>
          </p:nvSpPr>
          <p:spPr>
            <a:xfrm>
              <a:off x="6096000" y="2287057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xmlns="" id="{5F82291F-B768-494C-AA8F-FBAA76EDBD24}"/>
                </a:ext>
              </a:extLst>
            </p:cNvPr>
            <p:cNvSpPr/>
            <p:nvPr/>
          </p:nvSpPr>
          <p:spPr>
            <a:xfrm>
              <a:off x="6096000" y="317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xmlns="" id="{F3D9FA10-7B0C-424E-8600-7A662CCA78A5}"/>
                </a:ext>
              </a:extLst>
            </p:cNvPr>
            <p:cNvSpPr/>
            <p:nvPr/>
          </p:nvSpPr>
          <p:spPr>
            <a:xfrm>
              <a:off x="8126120" y="457094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1 h 2281030"/>
                <a:gd name="connsiteX3" fmla="*/ 0 w 2030120"/>
                <a:gd name="connsiteY3" fmla="*/ 2281031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1"/>
                  </a:lnTo>
                  <a:lnTo>
                    <a:pt x="0" y="22810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xmlns="" id="{EAAA0302-11E6-4019-8466-1BF08CBDA705}"/>
                </a:ext>
              </a:extLst>
            </p:cNvPr>
            <p:cNvSpPr/>
            <p:nvPr/>
          </p:nvSpPr>
          <p:spPr>
            <a:xfrm>
              <a:off x="8126120" y="2287057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xmlns="" id="{1113B68D-F204-4485-9D73-A6277786FCA4}"/>
                </a:ext>
              </a:extLst>
            </p:cNvPr>
            <p:cNvSpPr/>
            <p:nvPr/>
          </p:nvSpPr>
          <p:spPr>
            <a:xfrm>
              <a:off x="8126120" y="317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xmlns="" id="{5F8C2232-B943-4579-8876-52343938CDB7}"/>
                </a:ext>
              </a:extLst>
            </p:cNvPr>
            <p:cNvSpPr/>
            <p:nvPr/>
          </p:nvSpPr>
          <p:spPr>
            <a:xfrm>
              <a:off x="10156240" y="457094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1 h 2281030"/>
                <a:gd name="connsiteX3" fmla="*/ 0 w 2030120"/>
                <a:gd name="connsiteY3" fmla="*/ 2281031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1"/>
                  </a:lnTo>
                  <a:lnTo>
                    <a:pt x="0" y="22810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xmlns="" id="{8374172F-12C2-4132-B50C-C015972F2D42}"/>
                </a:ext>
              </a:extLst>
            </p:cNvPr>
            <p:cNvSpPr/>
            <p:nvPr/>
          </p:nvSpPr>
          <p:spPr>
            <a:xfrm>
              <a:off x="10156240" y="2287057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xmlns="" id="{8CA35F2D-E729-419F-A6CD-DBB382F8887A}"/>
                </a:ext>
              </a:extLst>
            </p:cNvPr>
            <p:cNvSpPr/>
            <p:nvPr/>
          </p:nvSpPr>
          <p:spPr>
            <a:xfrm>
              <a:off x="10156240" y="3172"/>
              <a:ext cx="2030120" cy="2281030"/>
            </a:xfrm>
            <a:custGeom>
              <a:avLst/>
              <a:gdLst>
                <a:gd name="connsiteX0" fmla="*/ 0 w 2030120"/>
                <a:gd name="connsiteY0" fmla="*/ 0 h 2281030"/>
                <a:gd name="connsiteX1" fmla="*/ 2030120 w 2030120"/>
                <a:gd name="connsiteY1" fmla="*/ 0 h 2281030"/>
                <a:gd name="connsiteX2" fmla="*/ 2030120 w 2030120"/>
                <a:gd name="connsiteY2" fmla="*/ 2281030 h 2281030"/>
                <a:gd name="connsiteX3" fmla="*/ 0 w 2030120"/>
                <a:gd name="connsiteY3" fmla="*/ 2281030 h 2281030"/>
                <a:gd name="connsiteX4" fmla="*/ 0 w 2030120"/>
                <a:gd name="connsiteY4" fmla="*/ 0 h 22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0" h="2281030">
                  <a:moveTo>
                    <a:pt x="0" y="0"/>
                  </a:moveTo>
                  <a:lnTo>
                    <a:pt x="2030120" y="0"/>
                  </a:lnTo>
                  <a:lnTo>
                    <a:pt x="2030120" y="2281030"/>
                  </a:lnTo>
                  <a:lnTo>
                    <a:pt x="0" y="228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42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351"/>
            </a:p>
          </p:txBody>
        </p:sp>
      </p:grpSp>
    </p:spTree>
    <p:extLst>
      <p:ext uri="{BB962C8B-B14F-4D97-AF65-F5344CB8AC3E}">
        <p14:creationId xmlns:p14="http://schemas.microsoft.com/office/powerpoint/2010/main" val="1828900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xmlns="" id="{8C3CB508-5088-4A09-BC07-C64AE9B88EF9}"/>
              </a:ext>
            </a:extLst>
          </p:cNvPr>
          <p:cNvSpPr txBox="1">
            <a:spLocks/>
          </p:cNvSpPr>
          <p:nvPr userDrawn="1"/>
        </p:nvSpPr>
        <p:spPr>
          <a:xfrm>
            <a:off x="492222" y="6167652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8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BA9D347-D665-44FA-99CD-7083F6EAFB59}"/>
              </a:ext>
            </a:extLst>
          </p:cNvPr>
          <p:cNvSpPr/>
          <p:nvPr userDrawn="1"/>
        </p:nvSpPr>
        <p:spPr>
          <a:xfrm>
            <a:off x="0" y="0"/>
            <a:ext cx="12206217" cy="6856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ráfico 34">
            <a:extLst>
              <a:ext uri="{FF2B5EF4-FFF2-40B4-BE49-F238E27FC236}">
                <a16:creationId xmlns:a16="http://schemas.microsoft.com/office/drawing/2014/main" xmlns="" id="{1F0B72BB-BB7B-4F46-B3C2-3BC1E2FB4B93}"/>
              </a:ext>
            </a:extLst>
          </p:cNvPr>
          <p:cNvSpPr/>
          <p:nvPr userDrawn="1"/>
        </p:nvSpPr>
        <p:spPr>
          <a:xfrm rot="5400000">
            <a:off x="9916153" y="4566055"/>
            <a:ext cx="2284161" cy="229596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rgbClr val="0052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28499EB5-A9DF-495F-A9B2-F277B7FF3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E82B1234-A2CD-4078-BDD8-9FA68F2BA0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4C22243A-0078-43B2-90A6-82F93D484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223" y="6167651"/>
            <a:ext cx="9523143" cy="251200"/>
          </a:xfrm>
        </p:spPr>
        <p:txBody>
          <a:bodyPr anchor="ctr" anchorCtr="0">
            <a:noAutofit/>
          </a:bodyPr>
          <a:lstStyle>
            <a:lvl1pPr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BR" dirty="0"/>
              <a:t>CLASSIFICAÇÃO: Documento controlado	RESTRIÇÃO DE ACESSO: </a:t>
            </a:r>
            <a:r>
              <a:rPr lang="pt-BR" dirty="0" err="1"/>
              <a:t>xxxx</a:t>
            </a:r>
            <a:r>
              <a:rPr lang="pt-BR" dirty="0"/>
              <a:t>	UNIDADE GESTORA: XX/XXXX</a:t>
            </a:r>
          </a:p>
        </p:txBody>
      </p:sp>
    </p:spTree>
    <p:extLst>
      <p:ext uri="{BB962C8B-B14F-4D97-AF65-F5344CB8AC3E}">
        <p14:creationId xmlns:p14="http://schemas.microsoft.com/office/powerpoint/2010/main" val="295870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14C5D671-D56D-4BB8-A875-3B59C0193555}"/>
              </a:ext>
            </a:extLst>
          </p:cNvPr>
          <p:cNvSpPr txBox="1">
            <a:spLocks/>
          </p:cNvSpPr>
          <p:nvPr userDrawn="1"/>
        </p:nvSpPr>
        <p:spPr>
          <a:xfrm>
            <a:off x="492222" y="6167652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4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14C5D671-D56D-4BB8-A875-3B59C0193555}"/>
              </a:ext>
            </a:extLst>
          </p:cNvPr>
          <p:cNvSpPr txBox="1">
            <a:spLocks/>
          </p:cNvSpPr>
          <p:nvPr userDrawn="1"/>
        </p:nvSpPr>
        <p:spPr>
          <a:xfrm>
            <a:off x="492222" y="6167652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7">
            <a:extLst>
              <a:ext uri="{FF2B5EF4-FFF2-40B4-BE49-F238E27FC236}">
                <a16:creationId xmlns:a16="http://schemas.microsoft.com/office/drawing/2014/main" xmlns="" id="{BF7E0CF1-59B3-4377-A045-85F9742A2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0128" y="6255006"/>
            <a:ext cx="9523143" cy="251200"/>
          </a:xfrm>
        </p:spPr>
        <p:txBody>
          <a:bodyPr anchor="ctr" anchorCtr="0">
            <a:noAutofit/>
          </a:bodyPr>
          <a:lstStyle>
            <a:lvl1pPr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BR" dirty="0"/>
              <a:t>CLASSIFICAÇÃO: Documento controlado	RESTRIÇÃO DE ACESSO: </a:t>
            </a:r>
            <a:r>
              <a:rPr lang="pt-BR" dirty="0" err="1"/>
              <a:t>xxxx</a:t>
            </a:r>
            <a:r>
              <a:rPr lang="pt-BR" dirty="0"/>
              <a:t>	UNIDADE GESTORA: XX/XXXX</a:t>
            </a:r>
          </a:p>
        </p:txBody>
      </p:sp>
    </p:spTree>
    <p:extLst>
      <p:ext uri="{BB962C8B-B14F-4D97-AF65-F5344CB8AC3E}">
        <p14:creationId xmlns:p14="http://schemas.microsoft.com/office/powerpoint/2010/main" val="221124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F134396-AF8A-4E39-951D-B03B82BEB846}"/>
              </a:ext>
            </a:extLst>
          </p:cNvPr>
          <p:cNvSpPr/>
          <p:nvPr userDrawn="1"/>
        </p:nvSpPr>
        <p:spPr>
          <a:xfrm>
            <a:off x="0" y="0"/>
            <a:ext cx="12206217" cy="6856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Gráfico 34">
            <a:extLst>
              <a:ext uri="{FF2B5EF4-FFF2-40B4-BE49-F238E27FC236}">
                <a16:creationId xmlns:a16="http://schemas.microsoft.com/office/drawing/2014/main" xmlns="" id="{FF4DE615-66F9-44D5-83E7-FE0B53AE3797}"/>
              </a:ext>
            </a:extLst>
          </p:cNvPr>
          <p:cNvSpPr/>
          <p:nvPr userDrawn="1"/>
        </p:nvSpPr>
        <p:spPr>
          <a:xfrm rot="5400000">
            <a:off x="9916153" y="4566055"/>
            <a:ext cx="2284161" cy="229596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rgbClr val="006FB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pic>
        <p:nvPicPr>
          <p:cNvPr id="42" name="Imagem 41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5EDCFB3B-170C-4C47-BAAF-EC975CA18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1DF5843-6D21-4577-9DB9-9BD9AD60853E}"/>
              </a:ext>
            </a:extLst>
          </p:cNvPr>
          <p:cNvSpPr/>
          <p:nvPr userDrawn="1"/>
        </p:nvSpPr>
        <p:spPr>
          <a:xfrm>
            <a:off x="1421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85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B443A18-5AB7-44DE-868A-7F9A4570A327}"/>
              </a:ext>
            </a:extLst>
          </p:cNvPr>
          <p:cNvSpPr/>
          <p:nvPr userDrawn="1"/>
        </p:nvSpPr>
        <p:spPr>
          <a:xfrm>
            <a:off x="0" y="0"/>
            <a:ext cx="12206217" cy="6856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xmlns="" id="{2125E7B1-800B-4EF7-AD7C-543032EACDE2}"/>
              </a:ext>
            </a:extLst>
          </p:cNvPr>
          <p:cNvSpPr/>
          <p:nvPr userDrawn="1"/>
        </p:nvSpPr>
        <p:spPr>
          <a:xfrm>
            <a:off x="0" y="0"/>
            <a:ext cx="1220621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Gráfico 34">
            <a:extLst>
              <a:ext uri="{FF2B5EF4-FFF2-40B4-BE49-F238E27FC236}">
                <a16:creationId xmlns:a16="http://schemas.microsoft.com/office/drawing/2014/main" xmlns="" id="{1E194A48-BEA9-49A6-A9E8-0AF63F7D6658}"/>
              </a:ext>
            </a:extLst>
          </p:cNvPr>
          <p:cNvSpPr/>
          <p:nvPr userDrawn="1"/>
        </p:nvSpPr>
        <p:spPr>
          <a:xfrm rot="16200000">
            <a:off x="11863" y="-11862"/>
            <a:ext cx="4590563" cy="461428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pic>
        <p:nvPicPr>
          <p:cNvPr id="40" name="Imagem 39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984F6A12-ECC4-4805-A7C4-C830236EC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Stock-521106845_GPUBL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8637" y="0"/>
            <a:ext cx="12230637" cy="687000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18299C3-DD63-4B2F-9BF1-7C262B840938}"/>
              </a:ext>
            </a:extLst>
          </p:cNvPr>
          <p:cNvSpPr/>
          <p:nvPr userDrawn="1"/>
        </p:nvSpPr>
        <p:spPr>
          <a:xfrm>
            <a:off x="-36928" y="1881"/>
            <a:ext cx="12228928" cy="6856119"/>
          </a:xfrm>
          <a:prstGeom prst="rect">
            <a:avLst/>
          </a:prstGeom>
          <a:solidFill>
            <a:srgbClr val="00528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1">
            <a:extLst>
              <a:ext uri="{FF2B5EF4-FFF2-40B4-BE49-F238E27FC236}">
                <a16:creationId xmlns:a16="http://schemas.microsoft.com/office/drawing/2014/main" xmlns="" id="{8E0874A2-5055-42F0-91B0-1C296BF52B78}"/>
              </a:ext>
            </a:extLst>
          </p:cNvPr>
          <p:cNvSpPr/>
          <p:nvPr userDrawn="1"/>
        </p:nvSpPr>
        <p:spPr>
          <a:xfrm>
            <a:off x="-38637" y="0"/>
            <a:ext cx="1220621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ráfico 34">
            <a:extLst>
              <a:ext uri="{FF2B5EF4-FFF2-40B4-BE49-F238E27FC236}">
                <a16:creationId xmlns:a16="http://schemas.microsoft.com/office/drawing/2014/main" xmlns="" id="{89477C3C-95F9-42D2-A478-B8B6CEF66413}"/>
              </a:ext>
            </a:extLst>
          </p:cNvPr>
          <p:cNvSpPr/>
          <p:nvPr userDrawn="1"/>
        </p:nvSpPr>
        <p:spPr>
          <a:xfrm rot="16200000">
            <a:off x="-26774" y="-11862"/>
            <a:ext cx="4590563" cy="461428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12831F5D-BAC0-45B3-B828-1A4C5D632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1" y="6167652"/>
            <a:ext cx="1217596" cy="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1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>
            <a:extLst>
              <a:ext uri="{FF2B5EF4-FFF2-40B4-BE49-F238E27FC236}">
                <a16:creationId xmlns:a16="http://schemas.microsoft.com/office/drawing/2014/main" xmlns="" id="{8E0874A2-5055-42F0-91B0-1C296BF52B78}"/>
              </a:ext>
            </a:extLst>
          </p:cNvPr>
          <p:cNvSpPr/>
          <p:nvPr userDrawn="1"/>
        </p:nvSpPr>
        <p:spPr>
          <a:xfrm>
            <a:off x="0" y="0"/>
            <a:ext cx="1220621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053454 w 12192000"/>
              <a:gd name="connsiteY2" fmla="*/ 2452255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199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ráfico 34">
            <a:extLst>
              <a:ext uri="{FF2B5EF4-FFF2-40B4-BE49-F238E27FC236}">
                <a16:creationId xmlns:a16="http://schemas.microsoft.com/office/drawing/2014/main" xmlns="" id="{89477C3C-95F9-42D2-A478-B8B6CEF66413}"/>
              </a:ext>
            </a:extLst>
          </p:cNvPr>
          <p:cNvSpPr/>
          <p:nvPr userDrawn="1"/>
        </p:nvSpPr>
        <p:spPr>
          <a:xfrm rot="16200000">
            <a:off x="11863" y="-11862"/>
            <a:ext cx="4590563" cy="461428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rgbClr val="E8F6D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1351"/>
          </a:p>
        </p:txBody>
      </p:sp>
      <p:pic>
        <p:nvPicPr>
          <p:cNvPr id="2" name="Imagem 1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23757B03-5942-41E5-B580-D1B6E5521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82" y="6167652"/>
            <a:ext cx="1217596" cy="251199"/>
          </a:xfrm>
          <a:prstGeom prst="rect">
            <a:avLst/>
          </a:prstGeom>
        </p:spPr>
      </p:pic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xmlns="" id="{2ADDA978-8A37-45AF-ADBB-21699ECA2A87}"/>
              </a:ext>
            </a:extLst>
          </p:cNvPr>
          <p:cNvSpPr txBox="1">
            <a:spLocks/>
          </p:cNvSpPr>
          <p:nvPr userDrawn="1"/>
        </p:nvSpPr>
        <p:spPr>
          <a:xfrm>
            <a:off x="10932262" y="6506206"/>
            <a:ext cx="1259738" cy="33855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 algn="l"/>
            <a:fld id="{1E0115E2-90F9-4582-BC60-6FF9A0E59819}" type="slidenum">
              <a:rPr lang="pt-BR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l"/>
              <a:t>‹nº›</a:t>
            </a:fld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5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2619C25-9A0F-44A2-942E-CFEA533C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4CCB8E5-25CC-481C-AAD6-A983E360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91016A9-2AAC-4869-8529-DC00ABFA9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83BB-DECE-4DD6-A127-0B4054A79E5F}" type="datetimeFigureOut">
              <a:rPr lang="pt-BR" smtClean="0"/>
              <a:pPr/>
              <a:t>10/02/2021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C47F1C-BB8D-4FC6-A320-FD61945A3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0367CB-6B07-4710-978F-57FCAB3C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8539-74E5-40D7-8CDC-17C95B471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56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89" r:id="rId3"/>
    <p:sldLayoutId id="2147483660" r:id="rId4"/>
    <p:sldLayoutId id="2147483688" r:id="rId5"/>
    <p:sldLayoutId id="2147483650" r:id="rId6"/>
    <p:sldLayoutId id="2147483651" r:id="rId7"/>
    <p:sldLayoutId id="2147483704" r:id="rId8"/>
    <p:sldLayoutId id="2147483681" r:id="rId9"/>
    <p:sldLayoutId id="2147483652" r:id="rId10"/>
    <p:sldLayoutId id="2147483684" r:id="rId11"/>
    <p:sldLayoutId id="2147483697" r:id="rId12"/>
    <p:sldLayoutId id="2147483685" r:id="rId13"/>
    <p:sldLayoutId id="2147483666" r:id="rId14"/>
    <p:sldLayoutId id="2147483674" r:id="rId15"/>
    <p:sldLayoutId id="2147483698" r:id="rId16"/>
    <p:sldLayoutId id="2147483675" r:id="rId17"/>
    <p:sldLayoutId id="2147483699" r:id="rId18"/>
    <p:sldLayoutId id="2147483676" r:id="rId19"/>
    <p:sldLayoutId id="2147483672" r:id="rId20"/>
    <p:sldLayoutId id="2147483700" r:id="rId21"/>
    <p:sldLayoutId id="2147483682" r:id="rId22"/>
    <p:sldLayoutId id="2147483673" r:id="rId23"/>
    <p:sldLayoutId id="2147483701" r:id="rId24"/>
    <p:sldLayoutId id="2147483683" r:id="rId25"/>
    <p:sldLayoutId id="2147483658" r:id="rId26"/>
    <p:sldLayoutId id="2147483686" r:id="rId2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xmlns="" id="{03BF63AC-5EF8-45E1-B339-ED1F5800FC1C}"/>
              </a:ext>
            </a:extLst>
          </p:cNvPr>
          <p:cNvSpPr txBox="1"/>
          <p:nvPr/>
        </p:nvSpPr>
        <p:spPr>
          <a:xfrm>
            <a:off x="443974" y="2501587"/>
            <a:ext cx="5444762" cy="1554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defTabSz="825500" rtl="0" eaLnBrk="1" fontAlgn="auto" latinLnBrk="0" hangingPunc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Concessão do Saneamento do RJ</a:t>
            </a:r>
            <a:endParaRPr lang="pt-BR" sz="36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3B95C54-EAD4-4B05-9A9B-18D0BA117F35}"/>
              </a:ext>
            </a:extLst>
          </p:cNvPr>
          <p:cNvSpPr/>
          <p:nvPr/>
        </p:nvSpPr>
        <p:spPr>
          <a:xfrm>
            <a:off x="443974" y="4783953"/>
            <a:ext cx="1736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25500" hangingPunct="0">
              <a:lnSpc>
                <a:spcPct val="150000"/>
              </a:lnSpc>
              <a:defRPr/>
            </a:pPr>
            <a:r>
              <a:rPr lang="pt-B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Fevereiro 2021</a:t>
            </a:r>
            <a:endParaRPr lang="pt-BR" kern="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venir Next Regular"/>
            </a:endParaRPr>
          </a:p>
        </p:txBody>
      </p:sp>
      <p:sp>
        <p:nvSpPr>
          <p:cNvPr id="14" name="Espaço Reservado para Texto 7">
            <a:extLst>
              <a:ext uri="{FF2B5EF4-FFF2-40B4-BE49-F238E27FC236}">
                <a16:creationId xmlns:a16="http://schemas.microsoft.com/office/drawing/2014/main" xmlns="" id="{8FBD3099-08A7-41CD-B65B-84360D8BE82A}"/>
              </a:ext>
            </a:extLst>
          </p:cNvPr>
          <p:cNvSpPr txBox="1">
            <a:spLocks/>
          </p:cNvSpPr>
          <p:nvPr/>
        </p:nvSpPr>
        <p:spPr>
          <a:xfrm>
            <a:off x="443974" y="5745477"/>
            <a:ext cx="4196003" cy="8423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2690813" algn="l"/>
                <a:tab pos="4933950" algn="l"/>
              </a:tabLst>
              <a:defRPr lang="pt-BR" sz="1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CLASSIFICAÇÃO: Documento ostensivo	</a:t>
            </a:r>
          </a:p>
          <a:p>
            <a:r>
              <a:rPr lang="pt-PT" dirty="0"/>
              <a:t>UNIDADE GESTORA: AEP</a:t>
            </a:r>
          </a:p>
        </p:txBody>
      </p:sp>
    </p:spTree>
    <p:extLst>
      <p:ext uri="{BB962C8B-B14F-4D97-AF65-F5344CB8AC3E}">
        <p14:creationId xmlns:p14="http://schemas.microsoft.com/office/powerpoint/2010/main" val="313301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me do tema">
            <a:extLst>
              <a:ext uri="{FF2B5EF4-FFF2-40B4-BE49-F238E27FC236}">
                <a16:creationId xmlns:a16="http://schemas.microsoft.com/office/drawing/2014/main" xmlns="" id="{52E33EF5-8DE8-49F9-9485-184EA2269D59}"/>
              </a:ext>
            </a:extLst>
          </p:cNvPr>
          <p:cNvSpPr txBox="1"/>
          <p:nvPr/>
        </p:nvSpPr>
        <p:spPr>
          <a:xfrm>
            <a:off x="345911" y="59267"/>
            <a:ext cx="10636414" cy="1236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defTabSz="825500" hangingPunct="0">
              <a:spcAft>
                <a:spcPts val="200"/>
              </a:spcAft>
              <a:defRPr/>
            </a:pPr>
            <a:r>
              <a:rPr lang="pt-BR" sz="3600" b="1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DESENHO GERAL DA OUTORGA FIXA MÍNIMA</a:t>
            </a:r>
          </a:p>
          <a:p>
            <a:pPr defTabSz="825500" hangingPunct="0">
              <a:spcAft>
                <a:spcPts val="200"/>
              </a:spcAft>
              <a:defRPr/>
            </a:pPr>
            <a:r>
              <a:rPr lang="pt-BR" sz="3600" b="1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R$ 10,6 BILHÕES 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66869"/>
              </p:ext>
            </p:extLst>
          </p:nvPr>
        </p:nvGraphicFramePr>
        <p:xfrm>
          <a:off x="476970" y="1675490"/>
          <a:ext cx="3494955" cy="3220182"/>
        </p:xfrm>
        <a:graphic>
          <a:graphicData uri="http://schemas.openxmlformats.org/drawingml/2006/table">
            <a:tbl>
              <a:tblPr firstRow="1" bandRow="1"/>
              <a:tblGrid>
                <a:gridCol w="1861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2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33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/>
                    </a:solidFill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12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23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35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45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58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68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80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92" algn="l" defTabSz="91442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Divisão entre os blocos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369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Bloco 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4,03 bi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369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Bloco 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R$ 3,17 bi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69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Bloco 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R$ 0,90 bi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69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Bloco 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R$ 2,50 bi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69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3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45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5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68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92" algn="l" defTabSz="91442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R$ 10,6 bi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4924130" y="1371060"/>
            <a:ext cx="6910028" cy="86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DA OUTORGA FIXA MÍNIMA</a:t>
            </a:r>
            <a:endParaRPr lang="pt-BR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ERJ; 15% Municípios; 5% Fundo Metropolitano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4924130" y="2495010"/>
            <a:ext cx="6910028" cy="86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DO ÁGIO SOBRE A OUTORGA FIXA</a:t>
            </a:r>
            <a:endParaRPr lang="pt-BR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ERJ; 50% Municípios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4924130" y="3542760"/>
            <a:ext cx="6910028" cy="1611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DO PAGAMENTO NO TEMPO DA OUTORGA FIXA</a:t>
            </a:r>
            <a:endParaRPr lang="pt-BR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até assinatura do contrato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após início da operação do sistema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até o final do 3º ano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729614" y="5268849"/>
            <a:ext cx="10662285" cy="1508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municípios também receberão, a título de outorga variável, </a:t>
            </a: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da arrecadação tarifária das concessões 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Fundo Metropolitano receberá </a:t>
            </a: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da arrecadação tarifária dentro da Região Metropolitana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estimado da outorga variável: </a:t>
            </a: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 bilhões</a:t>
            </a:r>
            <a:endParaRPr lang="pt-BR" kern="0" dirty="0">
              <a:solidFill>
                <a:srgbClr val="00528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6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me do tema">
            <a:extLst>
              <a:ext uri="{FF2B5EF4-FFF2-40B4-BE49-F238E27FC236}">
                <a16:creationId xmlns:a16="http://schemas.microsoft.com/office/drawing/2014/main" xmlns="" id="{52E33EF5-8DE8-49F9-9485-184EA2269D59}"/>
              </a:ext>
            </a:extLst>
          </p:cNvPr>
          <p:cNvSpPr txBox="1"/>
          <p:nvPr/>
        </p:nvSpPr>
        <p:spPr>
          <a:xfrm>
            <a:off x="345911" y="349090"/>
            <a:ext cx="106364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defTabSz="825500" hangingPunct="0">
              <a:spcAft>
                <a:spcPts val="200"/>
              </a:spcAft>
              <a:defRPr/>
            </a:pPr>
            <a:r>
              <a:rPr lang="pt-BR" sz="3600" b="1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Habilitação técnica (1/2)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37006" y="1181481"/>
            <a:ext cx="10662285" cy="53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22.11.1.	Atestado emitido por pessoa jurídica de direito público ou privado ou contrato de financiamento devidamente celebrado que comprove que a LICITANTE ou sua AFILIADA </a:t>
            </a:r>
            <a:r>
              <a:rPr lang="pt-BR" b="1" u="sng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 captado recursos para empreendimentos de infraestrutura em qualquer setor 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(exemplo: comunicações, energia, transportes, saneamento, portos, produção, distribuição ou refino de combustíveis, etc.):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	R$ 830.000.000,00 (oitocentos e trinta milhões de reais), para cumprimento das obrigações financeiras assumidas, para participação no BLOCO 1;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	 R$ 538.000.000,00 (quinhentos e trinta e oito milhões de reais), para cumprimento das obrigações financeiras assumidas, para participação no BLOCO 2;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	R$ 1.608.000.000,00 (um bilhão, seiscentos e oito milhões de reais), para cumprimento das obrigações financeiras assumidas, para participação no BLOCO 4;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	R$ 495.000.000,00 (quatrocentos e noventa e cinco milhões de reais), para cumprimento das obrigações financeiras assumidas, para participação no BLOCO 3;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9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me do tema">
            <a:extLst>
              <a:ext uri="{FF2B5EF4-FFF2-40B4-BE49-F238E27FC236}">
                <a16:creationId xmlns:a16="http://schemas.microsoft.com/office/drawing/2014/main" xmlns="" id="{52E33EF5-8DE8-49F9-9485-184EA2269D59}"/>
              </a:ext>
            </a:extLst>
          </p:cNvPr>
          <p:cNvSpPr txBox="1"/>
          <p:nvPr/>
        </p:nvSpPr>
        <p:spPr>
          <a:xfrm>
            <a:off x="345911" y="349090"/>
            <a:ext cx="106364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defTabSz="825500" hangingPunct="0">
              <a:spcAft>
                <a:spcPts val="200"/>
              </a:spcAft>
              <a:defRPr/>
            </a:pPr>
            <a:r>
              <a:rPr lang="pt-BR" sz="3600" b="1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Habilitação técnica (2/2)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37006" y="1181481"/>
            <a:ext cx="1066228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22.11.2.	Atestado emitido por pessoa jurídica de direito público ou privado, acompanhado da respectiva CAT – Certidão de Acervo Técnico, que comprove que a LICITANTE ou sua AFILIADA </a:t>
            </a:r>
            <a:r>
              <a:rPr lang="pt-BR" b="1" u="sng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possui, em seu quadro permanente, profissional de nível superior, que tenha experiência, no mínimo, na atuação em cargos executivos seniores equivalentes a (i) diretor operacional ou (</a:t>
            </a:r>
            <a:r>
              <a:rPr lang="pt-BR" b="1" u="sng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b="1" u="sng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superintendente operacional em sociedade empresária responsável pela operação de sistemas de distribuição de água e coleta domiciliar e tratamento de esgotos sanitários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incluindo a prestação direta dos serviços para atendimento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73604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5" y="180750"/>
            <a:ext cx="11081782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SEM O PROJETO NÃO HAVERÁ CUMPRIMENTO LEGAL DO MARCO DO SANEAMENTO – Lei 14.026/2020</a:t>
            </a:r>
            <a:endParaRPr lang="pt-BR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432916" y="1431156"/>
            <a:ext cx="11408564" cy="4254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 (necessidade de prévia licitação para celebrar novos contratos): 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CEDAE não poderá renovar seus contratos, devendo </a:t>
            </a:r>
            <a:r>
              <a:rPr lang="pt-BR" b="1" u="sng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devolver a concessão para os municípios 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medida em que os prazos contratuais são encerrados. Atualmente há municípios onde a empresa opera sem qualquer contrato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10-A (cláusulas obrigatórias nos contratos, sob pena de nulidade): 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contratos de programa atuais da CEDAE </a:t>
            </a:r>
            <a:r>
              <a:rPr lang="pt-BR" b="1" u="sng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atendem as exigências legais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especial por não preverem as metas obrigatórias de ampliação dos serviços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10-B (Comprovação da capacidade econômico-financeira para universalizar até 2033): 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demonstra que CEDAE </a:t>
            </a:r>
            <a:r>
              <a:rPr lang="pt-BR" b="1" u="sng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 capacidade de captar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executar R$ 25 bilhões em 12 anos, para alcançar a universalização até 2033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50 (necessidade de regionalização dos serviços para acesso a recursos federais): 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atende os </a:t>
            </a:r>
            <a:r>
              <a:rPr lang="pt-BR" b="1" u="sng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da regionalização</a:t>
            </a: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agrupando municípios ricos e pobres em uma única concessão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71524" y="5937422"/>
            <a:ext cx="11179683" cy="800219"/>
          </a:xfrm>
          <a:prstGeom prst="rect">
            <a:avLst/>
          </a:prstGeom>
          <a:solidFill>
            <a:srgbClr val="00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CEDAE, sem a implementação do projeto, não tem condições de atender ao Marco Legal do Saneamento e será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desidratada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do tempo por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 da lei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8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5" y="396194"/>
            <a:ext cx="1108178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6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CONSIDERAÇÕES SOBRE A UNIVERSALIZAÇÃO</a:t>
            </a:r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940758" y="1556014"/>
            <a:ext cx="9873196" cy="3518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marco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estabelece que a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universalização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saneamento básico seja alcançada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2033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1900" b="1" dirty="0" err="1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necessário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atingir a universalização é cerca de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R$ 25 Bi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 contar os investimentos de manutenção da infraestrutura 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médio anual da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CEDAE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ultrapassa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R$ 180 milhões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(média dos últimos 10 anos)</a:t>
            </a:r>
            <a:r>
              <a:rPr lang="pt-BR" sz="1900" baseline="30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19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fiscal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estado do RJ não permitirá aportes ou investimentos ao longo de vários anos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48357" y="5306111"/>
            <a:ext cx="10460334" cy="800219"/>
          </a:xfrm>
          <a:prstGeom prst="rect">
            <a:avLst/>
          </a:prstGeom>
          <a:solidFill>
            <a:srgbClr val="009933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a implementação do projeto, considerando a situação corrente e o cenário fiscal mais provável, CEDAE levaria cerca de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anos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atingir as metas de universalização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40664" y="6437376"/>
            <a:ext cx="741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aseline="30000" dirty="0"/>
              <a:t>1</a:t>
            </a:r>
            <a:r>
              <a:rPr lang="pt-BR" sz="1400" dirty="0"/>
              <a:t> Fonte: SNIS (indicador FN033)</a:t>
            </a:r>
          </a:p>
        </p:txBody>
      </p:sp>
    </p:spTree>
    <p:extLst>
      <p:ext uri="{BB962C8B-B14F-4D97-AF65-F5344CB8AC3E}">
        <p14:creationId xmlns:p14="http://schemas.microsoft.com/office/powerpoint/2010/main" val="176898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6483097" y="4039696"/>
            <a:ext cx="549554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4400" dirty="0">
                <a:sym typeface="Avenir Next Regular"/>
              </a:rPr>
              <a:t>BENEFÍCIOS PARA A POPULAÇÃO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1624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647405" y="1790160"/>
            <a:ext cx="6910028" cy="2247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20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BAÍA DE GUANABARA</a:t>
            </a:r>
            <a:endParaRPr lang="pt-BR" sz="2000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de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R$ 2,6 bilhões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nos 5 primeiros anos, destinados a atacar as causas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poluição da baía,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seus corpos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afluentes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melhorar a balneabilidade das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praias e lagoas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ganhos estimados, para os próximos 30 anos, de: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74B6B21-3930-4EE0-88C2-8DEA74035977}"/>
              </a:ext>
            </a:extLst>
          </p:cNvPr>
          <p:cNvSpPr txBox="1"/>
          <p:nvPr/>
        </p:nvSpPr>
        <p:spPr>
          <a:xfrm>
            <a:off x="5550498" y="4836992"/>
            <a:ext cx="1436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 de R$ </a:t>
            </a:r>
            <a:r>
              <a:rPr lang="pt-BR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milhões </a:t>
            </a:r>
            <a:r>
              <a:rPr lang="pt-BR" sz="18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turismo</a:t>
            </a:r>
            <a:r>
              <a:rPr lang="pt-BR" sz="1800" baseline="30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CC15B9F-8385-4B79-BDD1-2A30AD0DF458}"/>
              </a:ext>
            </a:extLst>
          </p:cNvPr>
          <p:cNvSpPr txBox="1"/>
          <p:nvPr/>
        </p:nvSpPr>
        <p:spPr>
          <a:xfrm>
            <a:off x="839940" y="4836992"/>
            <a:ext cx="165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R$ 22 bilhões </a:t>
            </a:r>
            <a:r>
              <a:rPr lang="pt-BR" sz="18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valorização imobiliária</a:t>
            </a:r>
            <a:r>
              <a:rPr lang="pt-BR" sz="1800" baseline="30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baseline="30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7EAFEDF-4115-4997-B3D9-DD2773551F54}"/>
              </a:ext>
            </a:extLst>
          </p:cNvPr>
          <p:cNvSpPr txBox="1"/>
          <p:nvPr/>
        </p:nvSpPr>
        <p:spPr>
          <a:xfrm>
            <a:off x="3013180" y="4836992"/>
            <a:ext cx="201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R$ 4,7 bilhões</a:t>
            </a:r>
            <a:r>
              <a:rPr lang="pt-BR" sz="18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economia com saúde e ganhos de produtividade</a:t>
            </a:r>
            <a:r>
              <a:rPr lang="pt-BR" sz="1800" baseline="30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Gráfico 42">
            <a:extLst>
              <a:ext uri="{FF2B5EF4-FFF2-40B4-BE49-F238E27FC236}">
                <a16:creationId xmlns:a16="http://schemas.microsoft.com/office/drawing/2014/main" xmlns="" id="{E63681DC-99DE-4A86-AFA3-6A9B1B4A9403}"/>
              </a:ext>
            </a:extLst>
          </p:cNvPr>
          <p:cNvSpPr/>
          <p:nvPr/>
        </p:nvSpPr>
        <p:spPr>
          <a:xfrm>
            <a:off x="1395288" y="4269027"/>
            <a:ext cx="540638" cy="540638"/>
          </a:xfrm>
          <a:custGeom>
            <a:avLst/>
            <a:gdLst>
              <a:gd name="connsiteX0" fmla="*/ 270320 w 540638"/>
              <a:gd name="connsiteY0" fmla="*/ 0 h 540638"/>
              <a:gd name="connsiteX1" fmla="*/ 0 w 540638"/>
              <a:gd name="connsiteY1" fmla="*/ 270320 h 540638"/>
              <a:gd name="connsiteX2" fmla="*/ 270320 w 540638"/>
              <a:gd name="connsiteY2" fmla="*/ 540639 h 540638"/>
              <a:gd name="connsiteX3" fmla="*/ 540639 w 540638"/>
              <a:gd name="connsiteY3" fmla="*/ 270320 h 540638"/>
              <a:gd name="connsiteX4" fmla="*/ 270320 w 540638"/>
              <a:gd name="connsiteY4" fmla="*/ 0 h 540638"/>
              <a:gd name="connsiteX5" fmla="*/ 425387 w 540638"/>
              <a:gd name="connsiteY5" fmla="*/ 272891 h 540638"/>
              <a:gd name="connsiteX6" fmla="*/ 371189 w 540638"/>
              <a:gd name="connsiteY6" fmla="*/ 298704 h 540638"/>
              <a:gd name="connsiteX7" fmla="*/ 395192 w 540638"/>
              <a:gd name="connsiteY7" fmla="*/ 322612 h 540638"/>
              <a:gd name="connsiteX8" fmla="*/ 397097 w 540638"/>
              <a:gd name="connsiteY8" fmla="*/ 324803 h 540638"/>
              <a:gd name="connsiteX9" fmla="*/ 397574 w 540638"/>
              <a:gd name="connsiteY9" fmla="*/ 328422 h 540638"/>
              <a:gd name="connsiteX10" fmla="*/ 394907 w 540638"/>
              <a:gd name="connsiteY10" fmla="*/ 329375 h 540638"/>
              <a:gd name="connsiteX11" fmla="*/ 355473 w 540638"/>
              <a:gd name="connsiteY11" fmla="*/ 329375 h 540638"/>
              <a:gd name="connsiteX12" fmla="*/ 355473 w 540638"/>
              <a:gd name="connsiteY12" fmla="*/ 329089 h 540638"/>
              <a:gd name="connsiteX13" fmla="*/ 352044 w 540638"/>
              <a:gd name="connsiteY13" fmla="*/ 329089 h 540638"/>
              <a:gd name="connsiteX14" fmla="*/ 352520 w 540638"/>
              <a:gd name="connsiteY14" fmla="*/ 433769 h 540638"/>
              <a:gd name="connsiteX15" fmla="*/ 346424 w 540638"/>
              <a:gd name="connsiteY15" fmla="*/ 434245 h 540638"/>
              <a:gd name="connsiteX16" fmla="*/ 312325 w 540638"/>
              <a:gd name="connsiteY16" fmla="*/ 434245 h 540638"/>
              <a:gd name="connsiteX17" fmla="*/ 269939 w 540638"/>
              <a:gd name="connsiteY17" fmla="*/ 434245 h 540638"/>
              <a:gd name="connsiteX18" fmla="*/ 269939 w 540638"/>
              <a:gd name="connsiteY18" fmla="*/ 344424 h 540638"/>
              <a:gd name="connsiteX19" fmla="*/ 202978 w 540638"/>
              <a:gd name="connsiteY19" fmla="*/ 344424 h 540638"/>
              <a:gd name="connsiteX20" fmla="*/ 202978 w 540638"/>
              <a:gd name="connsiteY20" fmla="*/ 434245 h 540638"/>
              <a:gd name="connsiteX21" fmla="*/ 162782 w 540638"/>
              <a:gd name="connsiteY21" fmla="*/ 434245 h 540638"/>
              <a:gd name="connsiteX22" fmla="*/ 126778 w 540638"/>
              <a:gd name="connsiteY22" fmla="*/ 434245 h 540638"/>
              <a:gd name="connsiteX23" fmla="*/ 126016 w 540638"/>
              <a:gd name="connsiteY23" fmla="*/ 434245 h 540638"/>
              <a:gd name="connsiteX24" fmla="*/ 120872 w 540638"/>
              <a:gd name="connsiteY24" fmla="*/ 434245 h 540638"/>
              <a:gd name="connsiteX25" fmla="*/ 120872 w 540638"/>
              <a:gd name="connsiteY25" fmla="*/ 389573 h 540638"/>
              <a:gd name="connsiteX26" fmla="*/ 120872 w 540638"/>
              <a:gd name="connsiteY26" fmla="*/ 333756 h 540638"/>
              <a:gd name="connsiteX27" fmla="*/ 120872 w 540638"/>
              <a:gd name="connsiteY27" fmla="*/ 329375 h 540638"/>
              <a:gd name="connsiteX28" fmla="*/ 117443 w 540638"/>
              <a:gd name="connsiteY28" fmla="*/ 329375 h 540638"/>
              <a:gd name="connsiteX29" fmla="*/ 78296 w 540638"/>
              <a:gd name="connsiteY29" fmla="*/ 329375 h 540638"/>
              <a:gd name="connsiteX30" fmla="*/ 75152 w 540638"/>
              <a:gd name="connsiteY30" fmla="*/ 328136 h 540638"/>
              <a:gd name="connsiteX31" fmla="*/ 76105 w 540638"/>
              <a:gd name="connsiteY31" fmla="*/ 324041 h 540638"/>
              <a:gd name="connsiteX32" fmla="*/ 77819 w 540638"/>
              <a:gd name="connsiteY32" fmla="*/ 322326 h 540638"/>
              <a:gd name="connsiteX33" fmla="*/ 231839 w 540638"/>
              <a:gd name="connsiteY33" fmla="*/ 168593 h 540638"/>
              <a:gd name="connsiteX34" fmla="*/ 240602 w 540638"/>
              <a:gd name="connsiteY34" fmla="*/ 168593 h 540638"/>
              <a:gd name="connsiteX35" fmla="*/ 359188 w 540638"/>
              <a:gd name="connsiteY35" fmla="*/ 286893 h 540638"/>
              <a:gd name="connsiteX36" fmla="*/ 416052 w 540638"/>
              <a:gd name="connsiteY36" fmla="*/ 263557 h 540638"/>
              <a:gd name="connsiteX37" fmla="*/ 443865 w 540638"/>
              <a:gd name="connsiteY37" fmla="*/ 202883 h 540638"/>
              <a:gd name="connsiteX38" fmla="*/ 359664 w 540638"/>
              <a:gd name="connsiteY38" fmla="*/ 112681 h 540638"/>
              <a:gd name="connsiteX39" fmla="*/ 296990 w 540638"/>
              <a:gd name="connsiteY39" fmla="*/ 136112 h 540638"/>
              <a:gd name="connsiteX40" fmla="*/ 270129 w 540638"/>
              <a:gd name="connsiteY40" fmla="*/ 187833 h 540638"/>
              <a:gd name="connsiteX41" fmla="*/ 257937 w 540638"/>
              <a:gd name="connsiteY41" fmla="*/ 183452 h 540638"/>
              <a:gd name="connsiteX42" fmla="*/ 288417 w 540638"/>
              <a:gd name="connsiteY42" fmla="*/ 126397 h 540638"/>
              <a:gd name="connsiteX43" fmla="*/ 360140 w 540638"/>
              <a:gd name="connsiteY43" fmla="*/ 99536 h 540638"/>
              <a:gd name="connsiteX44" fmla="*/ 456724 w 540638"/>
              <a:gd name="connsiteY44" fmla="*/ 203168 h 540638"/>
              <a:gd name="connsiteX45" fmla="*/ 425387 w 540638"/>
              <a:gd name="connsiteY45" fmla="*/ 272891 h 540638"/>
              <a:gd name="connsiteX46" fmla="*/ 383762 w 540638"/>
              <a:gd name="connsiteY46" fmla="*/ 167831 h 540638"/>
              <a:gd name="connsiteX47" fmla="*/ 380810 w 540638"/>
              <a:gd name="connsiteY47" fmla="*/ 172403 h 540638"/>
              <a:gd name="connsiteX48" fmla="*/ 376238 w 540638"/>
              <a:gd name="connsiteY48" fmla="*/ 169450 h 540638"/>
              <a:gd name="connsiteX49" fmla="*/ 357759 w 540638"/>
              <a:gd name="connsiteY49" fmla="*/ 158782 h 540638"/>
              <a:gd name="connsiteX50" fmla="*/ 338042 w 540638"/>
              <a:gd name="connsiteY50" fmla="*/ 172879 h 540638"/>
              <a:gd name="connsiteX51" fmla="*/ 357759 w 540638"/>
              <a:gd name="connsiteY51" fmla="*/ 191072 h 540638"/>
              <a:gd name="connsiteX52" fmla="*/ 384048 w 540638"/>
              <a:gd name="connsiteY52" fmla="*/ 216313 h 540638"/>
              <a:gd name="connsiteX53" fmla="*/ 360998 w 540638"/>
              <a:gd name="connsiteY53" fmla="*/ 238887 h 540638"/>
              <a:gd name="connsiteX54" fmla="*/ 360998 w 540638"/>
              <a:gd name="connsiteY54" fmla="*/ 248603 h 540638"/>
              <a:gd name="connsiteX55" fmla="*/ 357092 w 540638"/>
              <a:gd name="connsiteY55" fmla="*/ 252508 h 540638"/>
              <a:gd name="connsiteX56" fmla="*/ 353187 w 540638"/>
              <a:gd name="connsiteY56" fmla="*/ 248603 h 540638"/>
              <a:gd name="connsiteX57" fmla="*/ 353187 w 540638"/>
              <a:gd name="connsiteY57" fmla="*/ 238601 h 540638"/>
              <a:gd name="connsiteX58" fmla="*/ 332804 w 540638"/>
              <a:gd name="connsiteY58" fmla="*/ 228600 h 540638"/>
              <a:gd name="connsiteX59" fmla="*/ 333089 w 540638"/>
              <a:gd name="connsiteY59" fmla="*/ 222980 h 540638"/>
              <a:gd name="connsiteX60" fmla="*/ 338709 w 540638"/>
              <a:gd name="connsiteY60" fmla="*/ 223266 h 540638"/>
              <a:gd name="connsiteX61" fmla="*/ 357950 w 540638"/>
              <a:gd name="connsiteY61" fmla="*/ 231077 h 540638"/>
              <a:gd name="connsiteX62" fmla="*/ 376428 w 540638"/>
              <a:gd name="connsiteY62" fmla="*/ 216218 h 540638"/>
              <a:gd name="connsiteX63" fmla="*/ 356711 w 540638"/>
              <a:gd name="connsiteY63" fmla="*/ 198692 h 540638"/>
              <a:gd name="connsiteX64" fmla="*/ 330422 w 540638"/>
              <a:gd name="connsiteY64" fmla="*/ 172688 h 540638"/>
              <a:gd name="connsiteX65" fmla="*/ 353473 w 540638"/>
              <a:gd name="connsiteY65" fmla="*/ 151067 h 540638"/>
              <a:gd name="connsiteX66" fmla="*/ 353473 w 540638"/>
              <a:gd name="connsiteY66" fmla="*/ 140875 h 540638"/>
              <a:gd name="connsiteX67" fmla="*/ 357378 w 540638"/>
              <a:gd name="connsiteY67" fmla="*/ 136970 h 540638"/>
              <a:gd name="connsiteX68" fmla="*/ 360998 w 540638"/>
              <a:gd name="connsiteY68" fmla="*/ 140875 h 540638"/>
              <a:gd name="connsiteX69" fmla="*/ 360998 w 540638"/>
              <a:gd name="connsiteY69" fmla="*/ 150876 h 540638"/>
              <a:gd name="connsiteX70" fmla="*/ 383762 w 540638"/>
              <a:gd name="connsiteY70" fmla="*/ 167831 h 5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40638" h="540638">
                <a:moveTo>
                  <a:pt x="270320" y="0"/>
                </a:moveTo>
                <a:cubicBezTo>
                  <a:pt x="121063" y="0"/>
                  <a:pt x="0" y="121063"/>
                  <a:pt x="0" y="270320"/>
                </a:cubicBezTo>
                <a:cubicBezTo>
                  <a:pt x="0" y="419576"/>
                  <a:pt x="121063" y="540639"/>
                  <a:pt x="270320" y="540639"/>
                </a:cubicBezTo>
                <a:cubicBezTo>
                  <a:pt x="419576" y="540639"/>
                  <a:pt x="540639" y="419576"/>
                  <a:pt x="540639" y="270320"/>
                </a:cubicBezTo>
                <a:cubicBezTo>
                  <a:pt x="540639" y="121063"/>
                  <a:pt x="419576" y="0"/>
                  <a:pt x="270320" y="0"/>
                </a:cubicBezTo>
                <a:close/>
                <a:moveTo>
                  <a:pt x="425387" y="272891"/>
                </a:moveTo>
                <a:cubicBezTo>
                  <a:pt x="410242" y="287179"/>
                  <a:pt x="391382" y="295847"/>
                  <a:pt x="371189" y="298704"/>
                </a:cubicBezTo>
                <a:cubicBezTo>
                  <a:pt x="379190" y="306705"/>
                  <a:pt x="387191" y="314611"/>
                  <a:pt x="395192" y="322612"/>
                </a:cubicBezTo>
                <a:cubicBezTo>
                  <a:pt x="395954" y="323374"/>
                  <a:pt x="396907" y="323850"/>
                  <a:pt x="397097" y="324803"/>
                </a:cubicBezTo>
                <a:cubicBezTo>
                  <a:pt x="397574" y="326041"/>
                  <a:pt x="397859" y="327184"/>
                  <a:pt x="397574" y="328422"/>
                </a:cubicBezTo>
                <a:cubicBezTo>
                  <a:pt x="397288" y="328898"/>
                  <a:pt x="395859" y="329375"/>
                  <a:pt x="394907" y="329375"/>
                </a:cubicBezTo>
                <a:cubicBezTo>
                  <a:pt x="381762" y="329375"/>
                  <a:pt x="368618" y="329375"/>
                  <a:pt x="355473" y="329375"/>
                </a:cubicBezTo>
                <a:lnTo>
                  <a:pt x="355473" y="329089"/>
                </a:lnTo>
                <a:lnTo>
                  <a:pt x="352044" y="329089"/>
                </a:lnTo>
                <a:cubicBezTo>
                  <a:pt x="352044" y="329089"/>
                  <a:pt x="352806" y="433769"/>
                  <a:pt x="352520" y="433769"/>
                </a:cubicBezTo>
                <a:cubicBezTo>
                  <a:pt x="351758" y="434054"/>
                  <a:pt x="347663" y="434245"/>
                  <a:pt x="346424" y="434245"/>
                </a:cubicBezTo>
                <a:cubicBezTo>
                  <a:pt x="334994" y="434245"/>
                  <a:pt x="323755" y="434245"/>
                  <a:pt x="312325" y="434245"/>
                </a:cubicBezTo>
                <a:lnTo>
                  <a:pt x="269939" y="434245"/>
                </a:lnTo>
                <a:lnTo>
                  <a:pt x="269939" y="344424"/>
                </a:lnTo>
                <a:lnTo>
                  <a:pt x="202978" y="344424"/>
                </a:lnTo>
                <a:lnTo>
                  <a:pt x="202978" y="434245"/>
                </a:lnTo>
                <a:lnTo>
                  <a:pt x="162782" y="434245"/>
                </a:lnTo>
                <a:lnTo>
                  <a:pt x="126778" y="434245"/>
                </a:lnTo>
                <a:cubicBezTo>
                  <a:pt x="126492" y="434245"/>
                  <a:pt x="126302" y="434245"/>
                  <a:pt x="126016" y="434245"/>
                </a:cubicBezTo>
                <a:cubicBezTo>
                  <a:pt x="124301" y="434245"/>
                  <a:pt x="122587" y="434245"/>
                  <a:pt x="120872" y="434245"/>
                </a:cubicBezTo>
                <a:lnTo>
                  <a:pt x="120872" y="389573"/>
                </a:lnTo>
                <a:cubicBezTo>
                  <a:pt x="120872" y="370904"/>
                  <a:pt x="120872" y="352425"/>
                  <a:pt x="120872" y="333756"/>
                </a:cubicBezTo>
                <a:lnTo>
                  <a:pt x="120872" y="329375"/>
                </a:lnTo>
                <a:lnTo>
                  <a:pt x="117443" y="329375"/>
                </a:lnTo>
                <a:cubicBezTo>
                  <a:pt x="104299" y="329375"/>
                  <a:pt x="91440" y="329375"/>
                  <a:pt x="78296" y="329375"/>
                </a:cubicBezTo>
                <a:cubicBezTo>
                  <a:pt x="77343" y="329375"/>
                  <a:pt x="75152" y="328613"/>
                  <a:pt x="75152" y="328136"/>
                </a:cubicBezTo>
                <a:cubicBezTo>
                  <a:pt x="74867" y="326898"/>
                  <a:pt x="75629" y="325184"/>
                  <a:pt x="76105" y="324041"/>
                </a:cubicBezTo>
                <a:cubicBezTo>
                  <a:pt x="76391" y="323279"/>
                  <a:pt x="77343" y="322802"/>
                  <a:pt x="77819" y="322326"/>
                </a:cubicBezTo>
                <a:cubicBezTo>
                  <a:pt x="129159" y="271082"/>
                  <a:pt x="180785" y="219551"/>
                  <a:pt x="231839" y="168593"/>
                </a:cubicBezTo>
                <a:cubicBezTo>
                  <a:pt x="235744" y="164687"/>
                  <a:pt x="236696" y="164687"/>
                  <a:pt x="240602" y="168593"/>
                </a:cubicBezTo>
                <a:cubicBezTo>
                  <a:pt x="280035" y="207931"/>
                  <a:pt x="319659" y="247460"/>
                  <a:pt x="359188" y="286893"/>
                </a:cubicBezTo>
                <a:cubicBezTo>
                  <a:pt x="380429" y="286226"/>
                  <a:pt x="400336" y="278035"/>
                  <a:pt x="416052" y="263557"/>
                </a:cubicBezTo>
                <a:cubicBezTo>
                  <a:pt x="433102" y="247745"/>
                  <a:pt x="443103" y="226219"/>
                  <a:pt x="443865" y="202883"/>
                </a:cubicBezTo>
                <a:cubicBezTo>
                  <a:pt x="445580" y="154877"/>
                  <a:pt x="407765" y="114395"/>
                  <a:pt x="359664" y="112681"/>
                </a:cubicBezTo>
                <a:cubicBezTo>
                  <a:pt x="336233" y="111919"/>
                  <a:pt x="314039" y="120206"/>
                  <a:pt x="296990" y="136112"/>
                </a:cubicBezTo>
                <a:cubicBezTo>
                  <a:pt x="282131" y="149733"/>
                  <a:pt x="272796" y="168021"/>
                  <a:pt x="270129" y="187833"/>
                </a:cubicBezTo>
                <a:cubicBezTo>
                  <a:pt x="266986" y="184690"/>
                  <a:pt x="262604" y="182690"/>
                  <a:pt x="257937" y="183452"/>
                </a:cubicBezTo>
                <a:cubicBezTo>
                  <a:pt x="261366" y="161544"/>
                  <a:pt x="271844" y="141732"/>
                  <a:pt x="288417" y="126397"/>
                </a:cubicBezTo>
                <a:cubicBezTo>
                  <a:pt x="307943" y="108109"/>
                  <a:pt x="333280" y="98584"/>
                  <a:pt x="360140" y="99536"/>
                </a:cubicBezTo>
                <a:cubicBezTo>
                  <a:pt x="415290" y="101441"/>
                  <a:pt x="458724" y="148019"/>
                  <a:pt x="456724" y="203168"/>
                </a:cubicBezTo>
                <a:cubicBezTo>
                  <a:pt x="456438" y="229934"/>
                  <a:pt x="444913" y="254603"/>
                  <a:pt x="425387" y="272891"/>
                </a:cubicBezTo>
                <a:close/>
                <a:moveTo>
                  <a:pt x="383762" y="167831"/>
                </a:moveTo>
                <a:cubicBezTo>
                  <a:pt x="384239" y="169736"/>
                  <a:pt x="383000" y="171926"/>
                  <a:pt x="380810" y="172403"/>
                </a:cubicBezTo>
                <a:cubicBezTo>
                  <a:pt x="378905" y="172879"/>
                  <a:pt x="376714" y="171641"/>
                  <a:pt x="376238" y="169450"/>
                </a:cubicBezTo>
                <a:cubicBezTo>
                  <a:pt x="376238" y="168974"/>
                  <a:pt x="373285" y="158782"/>
                  <a:pt x="357759" y="158782"/>
                </a:cubicBezTo>
                <a:cubicBezTo>
                  <a:pt x="341757" y="158782"/>
                  <a:pt x="338042" y="168974"/>
                  <a:pt x="338042" y="172879"/>
                </a:cubicBezTo>
                <a:cubicBezTo>
                  <a:pt x="338042" y="182404"/>
                  <a:pt x="341186" y="188214"/>
                  <a:pt x="357759" y="191072"/>
                </a:cubicBezTo>
                <a:cubicBezTo>
                  <a:pt x="375952" y="194215"/>
                  <a:pt x="384048" y="202025"/>
                  <a:pt x="384048" y="216313"/>
                </a:cubicBezTo>
                <a:cubicBezTo>
                  <a:pt x="384048" y="226505"/>
                  <a:pt x="375285" y="237458"/>
                  <a:pt x="360998" y="238887"/>
                </a:cubicBezTo>
                <a:lnTo>
                  <a:pt x="360998" y="248603"/>
                </a:lnTo>
                <a:cubicBezTo>
                  <a:pt x="360998" y="250793"/>
                  <a:pt x="359283" y="252508"/>
                  <a:pt x="357092" y="252508"/>
                </a:cubicBezTo>
                <a:cubicBezTo>
                  <a:pt x="354901" y="252508"/>
                  <a:pt x="353187" y="250793"/>
                  <a:pt x="353187" y="248603"/>
                </a:cubicBezTo>
                <a:lnTo>
                  <a:pt x="353187" y="238601"/>
                </a:lnTo>
                <a:cubicBezTo>
                  <a:pt x="340519" y="236887"/>
                  <a:pt x="333280" y="229076"/>
                  <a:pt x="332804" y="228600"/>
                </a:cubicBezTo>
                <a:cubicBezTo>
                  <a:pt x="331375" y="226886"/>
                  <a:pt x="331375" y="224504"/>
                  <a:pt x="333089" y="222980"/>
                </a:cubicBezTo>
                <a:cubicBezTo>
                  <a:pt x="334804" y="221552"/>
                  <a:pt x="337185" y="221552"/>
                  <a:pt x="338709" y="223266"/>
                </a:cubicBezTo>
                <a:cubicBezTo>
                  <a:pt x="338709" y="223552"/>
                  <a:pt x="346043" y="231077"/>
                  <a:pt x="357950" y="231077"/>
                </a:cubicBezTo>
                <a:cubicBezTo>
                  <a:pt x="369380" y="231077"/>
                  <a:pt x="376428" y="223266"/>
                  <a:pt x="376428" y="216218"/>
                </a:cubicBezTo>
                <a:cubicBezTo>
                  <a:pt x="376428" y="207455"/>
                  <a:pt x="373285" y="201644"/>
                  <a:pt x="356711" y="198692"/>
                </a:cubicBezTo>
                <a:cubicBezTo>
                  <a:pt x="338233" y="195548"/>
                  <a:pt x="330422" y="187738"/>
                  <a:pt x="330422" y="172688"/>
                </a:cubicBezTo>
                <a:cubicBezTo>
                  <a:pt x="330422" y="164878"/>
                  <a:pt x="336709" y="152972"/>
                  <a:pt x="353473" y="151067"/>
                </a:cubicBezTo>
                <a:lnTo>
                  <a:pt x="353473" y="140875"/>
                </a:lnTo>
                <a:cubicBezTo>
                  <a:pt x="353473" y="138684"/>
                  <a:pt x="355187" y="136970"/>
                  <a:pt x="357378" y="136970"/>
                </a:cubicBezTo>
                <a:cubicBezTo>
                  <a:pt x="359569" y="136970"/>
                  <a:pt x="361474" y="138684"/>
                  <a:pt x="360998" y="140875"/>
                </a:cubicBezTo>
                <a:lnTo>
                  <a:pt x="360998" y="150876"/>
                </a:lnTo>
                <a:cubicBezTo>
                  <a:pt x="376238" y="152210"/>
                  <a:pt x="382619" y="162401"/>
                  <a:pt x="383762" y="16783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16" name="Gráfico 15">
            <a:extLst>
              <a:ext uri="{FF2B5EF4-FFF2-40B4-BE49-F238E27FC236}">
                <a16:creationId xmlns:a16="http://schemas.microsoft.com/office/drawing/2014/main" xmlns="" id="{4A8C79CA-5C13-4B51-BE9C-3EC1A95FA61E}"/>
              </a:ext>
            </a:extLst>
          </p:cNvPr>
          <p:cNvGrpSpPr/>
          <p:nvPr/>
        </p:nvGrpSpPr>
        <p:grpSpPr>
          <a:xfrm>
            <a:off x="3784761" y="4269027"/>
            <a:ext cx="472249" cy="472249"/>
            <a:chOff x="2054029" y="928907"/>
            <a:chExt cx="472249" cy="472249"/>
          </a:xfrm>
          <a:solidFill>
            <a:schemeClr val="accent1"/>
          </a:solidFill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xmlns="" id="{155CA395-CF45-4D78-85F4-78DD5DC490AF}"/>
                </a:ext>
              </a:extLst>
            </p:cNvPr>
            <p:cNvSpPr/>
            <p:nvPr/>
          </p:nvSpPr>
          <p:spPr>
            <a:xfrm>
              <a:off x="2371687" y="1187987"/>
              <a:ext cx="57340" cy="57340"/>
            </a:xfrm>
            <a:custGeom>
              <a:avLst/>
              <a:gdLst>
                <a:gd name="connsiteX0" fmla="*/ 28670 w 57340"/>
                <a:gd name="connsiteY0" fmla="*/ 0 h 57340"/>
                <a:gd name="connsiteX1" fmla="*/ 0 w 57340"/>
                <a:gd name="connsiteY1" fmla="*/ 28670 h 57340"/>
                <a:gd name="connsiteX2" fmla="*/ 28670 w 57340"/>
                <a:gd name="connsiteY2" fmla="*/ 57341 h 57340"/>
                <a:gd name="connsiteX3" fmla="*/ 57341 w 57340"/>
                <a:gd name="connsiteY3" fmla="*/ 28670 h 57340"/>
                <a:gd name="connsiteX4" fmla="*/ 28670 w 57340"/>
                <a:gd name="connsiteY4" fmla="*/ 0 h 5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0" h="57340">
                  <a:moveTo>
                    <a:pt x="28670" y="0"/>
                  </a:moveTo>
                  <a:cubicBezTo>
                    <a:pt x="12859" y="0"/>
                    <a:pt x="0" y="12859"/>
                    <a:pt x="0" y="28670"/>
                  </a:cubicBezTo>
                  <a:cubicBezTo>
                    <a:pt x="0" y="44482"/>
                    <a:pt x="12859" y="57341"/>
                    <a:pt x="28670" y="57341"/>
                  </a:cubicBezTo>
                  <a:cubicBezTo>
                    <a:pt x="44482" y="57341"/>
                    <a:pt x="57245" y="44482"/>
                    <a:pt x="57341" y="28670"/>
                  </a:cubicBezTo>
                  <a:cubicBezTo>
                    <a:pt x="57341" y="12859"/>
                    <a:pt x="44482" y="95"/>
                    <a:pt x="2867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xmlns="" id="{E640CCF9-C183-41BB-BF15-FFB761CE46BE}"/>
                </a:ext>
              </a:extLst>
            </p:cNvPr>
            <p:cNvSpPr/>
            <p:nvPr/>
          </p:nvSpPr>
          <p:spPr>
            <a:xfrm>
              <a:off x="2054029" y="928907"/>
              <a:ext cx="472249" cy="472249"/>
            </a:xfrm>
            <a:custGeom>
              <a:avLst/>
              <a:gdLst>
                <a:gd name="connsiteX0" fmla="*/ 236125 w 472249"/>
                <a:gd name="connsiteY0" fmla="*/ 0 h 472249"/>
                <a:gd name="connsiteX1" fmla="*/ 0 w 472249"/>
                <a:gd name="connsiteY1" fmla="*/ 236125 h 472249"/>
                <a:gd name="connsiteX2" fmla="*/ 236125 w 472249"/>
                <a:gd name="connsiteY2" fmla="*/ 472250 h 472249"/>
                <a:gd name="connsiteX3" fmla="*/ 472250 w 472249"/>
                <a:gd name="connsiteY3" fmla="*/ 236125 h 472249"/>
                <a:gd name="connsiteX4" fmla="*/ 236125 w 472249"/>
                <a:gd name="connsiteY4" fmla="*/ 0 h 472249"/>
                <a:gd name="connsiteX5" fmla="*/ 242316 w 472249"/>
                <a:gd name="connsiteY5" fmla="*/ 84487 h 472249"/>
                <a:gd name="connsiteX6" fmla="*/ 258890 w 472249"/>
                <a:gd name="connsiteY6" fmla="*/ 101060 h 472249"/>
                <a:gd name="connsiteX7" fmla="*/ 258128 w 472249"/>
                <a:gd name="connsiteY7" fmla="*/ 105728 h 472249"/>
                <a:gd name="connsiteX8" fmla="*/ 273272 w 472249"/>
                <a:gd name="connsiteY8" fmla="*/ 148971 h 472249"/>
                <a:gd name="connsiteX9" fmla="*/ 273463 w 472249"/>
                <a:gd name="connsiteY9" fmla="*/ 155067 h 472249"/>
                <a:gd name="connsiteX10" fmla="*/ 258890 w 472249"/>
                <a:gd name="connsiteY10" fmla="*/ 155067 h 472249"/>
                <a:gd name="connsiteX11" fmla="*/ 258699 w 472249"/>
                <a:gd name="connsiteY11" fmla="*/ 150019 h 472249"/>
                <a:gd name="connsiteX12" fmla="*/ 247841 w 472249"/>
                <a:gd name="connsiteY12" fmla="*/ 116681 h 472249"/>
                <a:gd name="connsiteX13" fmla="*/ 242411 w 472249"/>
                <a:gd name="connsiteY13" fmla="*/ 117634 h 472249"/>
                <a:gd name="connsiteX14" fmla="*/ 225838 w 472249"/>
                <a:gd name="connsiteY14" fmla="*/ 101060 h 472249"/>
                <a:gd name="connsiteX15" fmla="*/ 242316 w 472249"/>
                <a:gd name="connsiteY15" fmla="*/ 84487 h 472249"/>
                <a:gd name="connsiteX16" fmla="*/ 111919 w 472249"/>
                <a:gd name="connsiteY16" fmla="*/ 101156 h 472249"/>
                <a:gd name="connsiteX17" fmla="*/ 128492 w 472249"/>
                <a:gd name="connsiteY17" fmla="*/ 84582 h 472249"/>
                <a:gd name="connsiteX18" fmla="*/ 145066 w 472249"/>
                <a:gd name="connsiteY18" fmla="*/ 101156 h 472249"/>
                <a:gd name="connsiteX19" fmla="*/ 128492 w 472249"/>
                <a:gd name="connsiteY19" fmla="*/ 117729 h 472249"/>
                <a:gd name="connsiteX20" fmla="*/ 124587 w 472249"/>
                <a:gd name="connsiteY20" fmla="*/ 117253 h 472249"/>
                <a:gd name="connsiteX21" fmla="*/ 113824 w 472249"/>
                <a:gd name="connsiteY21" fmla="*/ 155162 h 472249"/>
                <a:gd name="connsiteX22" fmla="*/ 99251 w 472249"/>
                <a:gd name="connsiteY22" fmla="*/ 155162 h 472249"/>
                <a:gd name="connsiteX23" fmla="*/ 113252 w 472249"/>
                <a:gd name="connsiteY23" fmla="*/ 107728 h 472249"/>
                <a:gd name="connsiteX24" fmla="*/ 111919 w 472249"/>
                <a:gd name="connsiteY24" fmla="*/ 101156 h 472249"/>
                <a:gd name="connsiteX25" fmla="*/ 352997 w 472249"/>
                <a:gd name="connsiteY25" fmla="*/ 330518 h 472249"/>
                <a:gd name="connsiteX26" fmla="*/ 266319 w 472249"/>
                <a:gd name="connsiteY26" fmla="*/ 410718 h 472249"/>
                <a:gd name="connsiteX27" fmla="*/ 179451 w 472249"/>
                <a:gd name="connsiteY27" fmla="*/ 329756 h 472249"/>
                <a:gd name="connsiteX28" fmla="*/ 179261 w 472249"/>
                <a:gd name="connsiteY28" fmla="*/ 323660 h 472249"/>
                <a:gd name="connsiteX29" fmla="*/ 179261 w 472249"/>
                <a:gd name="connsiteY29" fmla="*/ 289370 h 472249"/>
                <a:gd name="connsiteX30" fmla="*/ 99536 w 472249"/>
                <a:gd name="connsiteY30" fmla="*/ 208693 h 472249"/>
                <a:gd name="connsiteX31" fmla="*/ 99346 w 472249"/>
                <a:gd name="connsiteY31" fmla="*/ 202597 h 472249"/>
                <a:gd name="connsiteX32" fmla="*/ 99346 w 472249"/>
                <a:gd name="connsiteY32" fmla="*/ 169259 h 472249"/>
                <a:gd name="connsiteX33" fmla="*/ 113919 w 472249"/>
                <a:gd name="connsiteY33" fmla="*/ 169259 h 472249"/>
                <a:gd name="connsiteX34" fmla="*/ 113919 w 472249"/>
                <a:gd name="connsiteY34" fmla="*/ 202597 h 472249"/>
                <a:gd name="connsiteX35" fmla="*/ 114109 w 472249"/>
                <a:gd name="connsiteY35" fmla="*/ 207645 h 472249"/>
                <a:gd name="connsiteX36" fmla="*/ 186404 w 472249"/>
                <a:gd name="connsiteY36" fmla="*/ 275082 h 472249"/>
                <a:gd name="connsiteX37" fmla="*/ 258890 w 472249"/>
                <a:gd name="connsiteY37" fmla="*/ 202597 h 472249"/>
                <a:gd name="connsiteX38" fmla="*/ 258890 w 472249"/>
                <a:gd name="connsiteY38" fmla="*/ 169259 h 472249"/>
                <a:gd name="connsiteX39" fmla="*/ 273463 w 472249"/>
                <a:gd name="connsiteY39" fmla="*/ 169259 h 472249"/>
                <a:gd name="connsiteX40" fmla="*/ 273463 w 472249"/>
                <a:gd name="connsiteY40" fmla="*/ 202597 h 472249"/>
                <a:gd name="connsiteX41" fmla="*/ 193834 w 472249"/>
                <a:gd name="connsiteY41" fmla="*/ 289274 h 472249"/>
                <a:gd name="connsiteX42" fmla="*/ 193834 w 472249"/>
                <a:gd name="connsiteY42" fmla="*/ 323564 h 472249"/>
                <a:gd name="connsiteX43" fmla="*/ 194024 w 472249"/>
                <a:gd name="connsiteY43" fmla="*/ 328613 h 472249"/>
                <a:gd name="connsiteX44" fmla="*/ 266319 w 472249"/>
                <a:gd name="connsiteY44" fmla="*/ 396050 h 472249"/>
                <a:gd name="connsiteX45" fmla="*/ 338423 w 472249"/>
                <a:gd name="connsiteY45" fmla="*/ 330232 h 472249"/>
                <a:gd name="connsiteX46" fmla="*/ 303181 w 472249"/>
                <a:gd name="connsiteY46" fmla="*/ 287750 h 472249"/>
                <a:gd name="connsiteX47" fmla="*/ 346424 w 472249"/>
                <a:gd name="connsiteY47" fmla="*/ 244507 h 472249"/>
                <a:gd name="connsiteX48" fmla="*/ 389668 w 472249"/>
                <a:gd name="connsiteY48" fmla="*/ 287750 h 472249"/>
                <a:gd name="connsiteX49" fmla="*/ 352997 w 472249"/>
                <a:gd name="connsiteY49" fmla="*/ 330518 h 4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2249" h="472249">
                  <a:moveTo>
                    <a:pt x="236125" y="0"/>
                  </a:moveTo>
                  <a:cubicBezTo>
                    <a:pt x="105728" y="0"/>
                    <a:pt x="0" y="105728"/>
                    <a:pt x="0" y="236125"/>
                  </a:cubicBezTo>
                  <a:cubicBezTo>
                    <a:pt x="0" y="366522"/>
                    <a:pt x="105728" y="472250"/>
                    <a:pt x="236125" y="472250"/>
                  </a:cubicBezTo>
                  <a:cubicBezTo>
                    <a:pt x="366522" y="472250"/>
                    <a:pt x="472250" y="366522"/>
                    <a:pt x="472250" y="236125"/>
                  </a:cubicBezTo>
                  <a:cubicBezTo>
                    <a:pt x="472345" y="105728"/>
                    <a:pt x="366617" y="0"/>
                    <a:pt x="236125" y="0"/>
                  </a:cubicBezTo>
                  <a:close/>
                  <a:moveTo>
                    <a:pt x="242316" y="84487"/>
                  </a:moveTo>
                  <a:cubicBezTo>
                    <a:pt x="251460" y="84487"/>
                    <a:pt x="258890" y="91916"/>
                    <a:pt x="258890" y="101060"/>
                  </a:cubicBezTo>
                  <a:cubicBezTo>
                    <a:pt x="258890" y="102680"/>
                    <a:pt x="258604" y="104203"/>
                    <a:pt x="258128" y="105728"/>
                  </a:cubicBezTo>
                  <a:cubicBezTo>
                    <a:pt x="266700" y="118205"/>
                    <a:pt x="272129" y="132969"/>
                    <a:pt x="273272" y="148971"/>
                  </a:cubicBezTo>
                  <a:cubicBezTo>
                    <a:pt x="273368" y="150971"/>
                    <a:pt x="273463" y="152972"/>
                    <a:pt x="273463" y="155067"/>
                  </a:cubicBezTo>
                  <a:lnTo>
                    <a:pt x="258890" y="155067"/>
                  </a:lnTo>
                  <a:cubicBezTo>
                    <a:pt x="258890" y="153353"/>
                    <a:pt x="258794" y="151638"/>
                    <a:pt x="258699" y="150019"/>
                  </a:cubicBezTo>
                  <a:cubicBezTo>
                    <a:pt x="257842" y="137827"/>
                    <a:pt x="253937" y="126492"/>
                    <a:pt x="247841" y="116681"/>
                  </a:cubicBezTo>
                  <a:cubicBezTo>
                    <a:pt x="246126" y="117253"/>
                    <a:pt x="244316" y="117634"/>
                    <a:pt x="242411" y="117634"/>
                  </a:cubicBezTo>
                  <a:cubicBezTo>
                    <a:pt x="233267" y="117634"/>
                    <a:pt x="225838" y="110204"/>
                    <a:pt x="225838" y="101060"/>
                  </a:cubicBezTo>
                  <a:cubicBezTo>
                    <a:pt x="225743" y="91916"/>
                    <a:pt x="233172" y="84487"/>
                    <a:pt x="242316" y="84487"/>
                  </a:cubicBezTo>
                  <a:close/>
                  <a:moveTo>
                    <a:pt x="111919" y="101156"/>
                  </a:moveTo>
                  <a:cubicBezTo>
                    <a:pt x="111919" y="92012"/>
                    <a:pt x="119348" y="84582"/>
                    <a:pt x="128492" y="84582"/>
                  </a:cubicBezTo>
                  <a:cubicBezTo>
                    <a:pt x="137636" y="84582"/>
                    <a:pt x="145066" y="92012"/>
                    <a:pt x="145066" y="101156"/>
                  </a:cubicBezTo>
                  <a:cubicBezTo>
                    <a:pt x="145066" y="110300"/>
                    <a:pt x="137636" y="117729"/>
                    <a:pt x="128492" y="117729"/>
                  </a:cubicBezTo>
                  <a:cubicBezTo>
                    <a:pt x="127159" y="117729"/>
                    <a:pt x="125825" y="117539"/>
                    <a:pt x="124587" y="117253"/>
                  </a:cubicBezTo>
                  <a:cubicBezTo>
                    <a:pt x="117824" y="128302"/>
                    <a:pt x="113824" y="141256"/>
                    <a:pt x="113824" y="155162"/>
                  </a:cubicBezTo>
                  <a:lnTo>
                    <a:pt x="99251" y="155162"/>
                  </a:lnTo>
                  <a:cubicBezTo>
                    <a:pt x="99251" y="137732"/>
                    <a:pt x="104394" y="121349"/>
                    <a:pt x="113252" y="107728"/>
                  </a:cubicBezTo>
                  <a:cubicBezTo>
                    <a:pt x="112490" y="105632"/>
                    <a:pt x="111919" y="103442"/>
                    <a:pt x="111919" y="101156"/>
                  </a:cubicBezTo>
                  <a:close/>
                  <a:moveTo>
                    <a:pt x="352997" y="330518"/>
                  </a:moveTo>
                  <a:cubicBezTo>
                    <a:pt x="349472" y="375380"/>
                    <a:pt x="312039" y="410718"/>
                    <a:pt x="266319" y="410718"/>
                  </a:cubicBezTo>
                  <a:cubicBezTo>
                    <a:pt x="220313" y="410718"/>
                    <a:pt x="182594" y="374999"/>
                    <a:pt x="179451" y="329756"/>
                  </a:cubicBezTo>
                  <a:cubicBezTo>
                    <a:pt x="179356" y="327755"/>
                    <a:pt x="179261" y="325660"/>
                    <a:pt x="179261" y="323660"/>
                  </a:cubicBezTo>
                  <a:lnTo>
                    <a:pt x="179261" y="289370"/>
                  </a:lnTo>
                  <a:cubicBezTo>
                    <a:pt x="136493" y="285845"/>
                    <a:pt x="102489" y="251651"/>
                    <a:pt x="99536" y="208693"/>
                  </a:cubicBezTo>
                  <a:cubicBezTo>
                    <a:pt x="99441" y="206693"/>
                    <a:pt x="99346" y="204692"/>
                    <a:pt x="99346" y="202597"/>
                  </a:cubicBezTo>
                  <a:lnTo>
                    <a:pt x="99346" y="169259"/>
                  </a:lnTo>
                  <a:lnTo>
                    <a:pt x="113919" y="169259"/>
                  </a:lnTo>
                  <a:lnTo>
                    <a:pt x="113919" y="202597"/>
                  </a:lnTo>
                  <a:cubicBezTo>
                    <a:pt x="113919" y="204311"/>
                    <a:pt x="114014" y="206026"/>
                    <a:pt x="114109" y="207645"/>
                  </a:cubicBezTo>
                  <a:cubicBezTo>
                    <a:pt x="116681" y="245269"/>
                    <a:pt x="148019" y="275082"/>
                    <a:pt x="186404" y="275082"/>
                  </a:cubicBezTo>
                  <a:cubicBezTo>
                    <a:pt x="226409" y="274987"/>
                    <a:pt x="258794" y="242602"/>
                    <a:pt x="258890" y="202597"/>
                  </a:cubicBezTo>
                  <a:lnTo>
                    <a:pt x="258890" y="169259"/>
                  </a:lnTo>
                  <a:lnTo>
                    <a:pt x="273463" y="169259"/>
                  </a:lnTo>
                  <a:lnTo>
                    <a:pt x="273463" y="202597"/>
                  </a:lnTo>
                  <a:cubicBezTo>
                    <a:pt x="273463" y="248222"/>
                    <a:pt x="238411" y="285560"/>
                    <a:pt x="193834" y="289274"/>
                  </a:cubicBezTo>
                  <a:lnTo>
                    <a:pt x="193834" y="323564"/>
                  </a:lnTo>
                  <a:cubicBezTo>
                    <a:pt x="193834" y="325279"/>
                    <a:pt x="193929" y="326898"/>
                    <a:pt x="194024" y="328613"/>
                  </a:cubicBezTo>
                  <a:cubicBezTo>
                    <a:pt x="196596" y="366236"/>
                    <a:pt x="228029" y="396050"/>
                    <a:pt x="266319" y="396050"/>
                  </a:cubicBezTo>
                  <a:cubicBezTo>
                    <a:pt x="304133" y="395954"/>
                    <a:pt x="334994" y="367094"/>
                    <a:pt x="338423" y="330232"/>
                  </a:cubicBezTo>
                  <a:cubicBezTo>
                    <a:pt x="318325" y="326422"/>
                    <a:pt x="303181" y="308896"/>
                    <a:pt x="303181" y="287750"/>
                  </a:cubicBezTo>
                  <a:cubicBezTo>
                    <a:pt x="303181" y="263843"/>
                    <a:pt x="322517" y="244507"/>
                    <a:pt x="346424" y="244507"/>
                  </a:cubicBezTo>
                  <a:cubicBezTo>
                    <a:pt x="370332" y="244507"/>
                    <a:pt x="389668" y="263843"/>
                    <a:pt x="389668" y="287750"/>
                  </a:cubicBezTo>
                  <a:cubicBezTo>
                    <a:pt x="389668" y="309372"/>
                    <a:pt x="373761" y="327279"/>
                    <a:pt x="352997" y="330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  <p:sp>
        <p:nvSpPr>
          <p:cNvPr id="19" name="Gráfico 47">
            <a:extLst>
              <a:ext uri="{FF2B5EF4-FFF2-40B4-BE49-F238E27FC236}">
                <a16:creationId xmlns:a16="http://schemas.microsoft.com/office/drawing/2014/main" xmlns="" id="{D2F743FA-24A9-4E1B-AB2E-58C317D5B31F}"/>
              </a:ext>
            </a:extLst>
          </p:cNvPr>
          <p:cNvSpPr/>
          <p:nvPr/>
        </p:nvSpPr>
        <p:spPr>
          <a:xfrm>
            <a:off x="6002871" y="4269027"/>
            <a:ext cx="474726" cy="474726"/>
          </a:xfrm>
          <a:custGeom>
            <a:avLst/>
            <a:gdLst>
              <a:gd name="connsiteX0" fmla="*/ 237363 w 474726"/>
              <a:gd name="connsiteY0" fmla="*/ 0 h 474726"/>
              <a:gd name="connsiteX1" fmla="*/ 0 w 474726"/>
              <a:gd name="connsiteY1" fmla="*/ 237363 h 474726"/>
              <a:gd name="connsiteX2" fmla="*/ 237363 w 474726"/>
              <a:gd name="connsiteY2" fmla="*/ 474726 h 474726"/>
              <a:gd name="connsiteX3" fmla="*/ 474726 w 474726"/>
              <a:gd name="connsiteY3" fmla="*/ 237363 h 474726"/>
              <a:gd name="connsiteX4" fmla="*/ 237363 w 474726"/>
              <a:gd name="connsiteY4" fmla="*/ 0 h 474726"/>
              <a:gd name="connsiteX5" fmla="*/ 369475 w 474726"/>
              <a:gd name="connsiteY5" fmla="*/ 139446 h 474726"/>
              <a:gd name="connsiteX6" fmla="*/ 399098 w 474726"/>
              <a:gd name="connsiteY6" fmla="*/ 168497 h 474726"/>
              <a:gd name="connsiteX7" fmla="*/ 369475 w 474726"/>
              <a:gd name="connsiteY7" fmla="*/ 197549 h 474726"/>
              <a:gd name="connsiteX8" fmla="*/ 339852 w 474726"/>
              <a:gd name="connsiteY8" fmla="*/ 168497 h 474726"/>
              <a:gd name="connsiteX9" fmla="*/ 369475 w 474726"/>
              <a:gd name="connsiteY9" fmla="*/ 139446 h 474726"/>
              <a:gd name="connsiteX10" fmla="*/ 275273 w 474726"/>
              <a:gd name="connsiteY10" fmla="*/ 65151 h 474726"/>
              <a:gd name="connsiteX11" fmla="*/ 307848 w 474726"/>
              <a:gd name="connsiteY11" fmla="*/ 97060 h 474726"/>
              <a:gd name="connsiteX12" fmla="*/ 275273 w 474726"/>
              <a:gd name="connsiteY12" fmla="*/ 128969 h 474726"/>
              <a:gd name="connsiteX13" fmla="*/ 242697 w 474726"/>
              <a:gd name="connsiteY13" fmla="*/ 97060 h 474726"/>
              <a:gd name="connsiteX14" fmla="*/ 275273 w 474726"/>
              <a:gd name="connsiteY14" fmla="*/ 65151 h 474726"/>
              <a:gd name="connsiteX15" fmla="*/ 128969 w 474726"/>
              <a:gd name="connsiteY15" fmla="*/ 78391 h 474726"/>
              <a:gd name="connsiteX16" fmla="*/ 160020 w 474726"/>
              <a:gd name="connsiteY16" fmla="*/ 108871 h 474726"/>
              <a:gd name="connsiteX17" fmla="*/ 128969 w 474726"/>
              <a:gd name="connsiteY17" fmla="*/ 139351 h 474726"/>
              <a:gd name="connsiteX18" fmla="*/ 97917 w 474726"/>
              <a:gd name="connsiteY18" fmla="*/ 108871 h 474726"/>
              <a:gd name="connsiteX19" fmla="*/ 128969 w 474726"/>
              <a:gd name="connsiteY19" fmla="*/ 78391 h 474726"/>
              <a:gd name="connsiteX20" fmla="*/ 126587 w 474726"/>
              <a:gd name="connsiteY20" fmla="*/ 387382 h 474726"/>
              <a:gd name="connsiteX21" fmla="*/ 112109 w 474726"/>
              <a:gd name="connsiteY21" fmla="*/ 401574 h 474726"/>
              <a:gd name="connsiteX22" fmla="*/ 97631 w 474726"/>
              <a:gd name="connsiteY22" fmla="*/ 387382 h 474726"/>
              <a:gd name="connsiteX23" fmla="*/ 97631 w 474726"/>
              <a:gd name="connsiteY23" fmla="*/ 314611 h 474726"/>
              <a:gd name="connsiteX24" fmla="*/ 126587 w 474726"/>
              <a:gd name="connsiteY24" fmla="*/ 317183 h 474726"/>
              <a:gd name="connsiteX25" fmla="*/ 126587 w 474726"/>
              <a:gd name="connsiteY25" fmla="*/ 387382 h 474726"/>
              <a:gd name="connsiteX26" fmla="*/ 66294 w 474726"/>
              <a:gd name="connsiteY26" fmla="*/ 300133 h 474726"/>
              <a:gd name="connsiteX27" fmla="*/ 91154 w 474726"/>
              <a:gd name="connsiteY27" fmla="*/ 180308 h 474726"/>
              <a:gd name="connsiteX28" fmla="*/ 63532 w 474726"/>
              <a:gd name="connsiteY28" fmla="*/ 260604 h 474726"/>
              <a:gd name="connsiteX29" fmla="*/ 52959 w 474726"/>
              <a:gd name="connsiteY29" fmla="*/ 268605 h 474726"/>
              <a:gd name="connsiteX30" fmla="*/ 44863 w 474726"/>
              <a:gd name="connsiteY30" fmla="*/ 258223 h 474726"/>
              <a:gd name="connsiteX31" fmla="*/ 105347 w 474726"/>
              <a:gd name="connsiteY31" fmla="*/ 148781 h 474726"/>
              <a:gd name="connsiteX32" fmla="*/ 128969 w 474726"/>
              <a:gd name="connsiteY32" fmla="*/ 145733 h 474726"/>
              <a:gd name="connsiteX33" fmla="*/ 152591 w 474726"/>
              <a:gd name="connsiteY33" fmla="*/ 148781 h 474726"/>
              <a:gd name="connsiteX34" fmla="*/ 199739 w 474726"/>
              <a:gd name="connsiteY34" fmla="*/ 201930 h 474726"/>
              <a:gd name="connsiteX35" fmla="*/ 198025 w 474726"/>
              <a:gd name="connsiteY35" fmla="*/ 238220 h 474726"/>
              <a:gd name="connsiteX36" fmla="*/ 190976 w 474726"/>
              <a:gd name="connsiteY36" fmla="*/ 239840 h 474726"/>
              <a:gd name="connsiteX37" fmla="*/ 166878 w 474726"/>
              <a:gd name="connsiteY37" fmla="*/ 180308 h 474726"/>
              <a:gd name="connsiteX38" fmla="*/ 180594 w 474726"/>
              <a:gd name="connsiteY38" fmla="*/ 246602 h 474726"/>
              <a:gd name="connsiteX39" fmla="*/ 172879 w 474726"/>
              <a:gd name="connsiteY39" fmla="*/ 265462 h 474726"/>
              <a:gd name="connsiteX40" fmla="*/ 180594 w 474726"/>
              <a:gd name="connsiteY40" fmla="*/ 284321 h 474726"/>
              <a:gd name="connsiteX41" fmla="*/ 177070 w 474726"/>
              <a:gd name="connsiteY41" fmla="*/ 285845 h 474726"/>
              <a:gd name="connsiteX42" fmla="*/ 158210 w 474726"/>
              <a:gd name="connsiteY42" fmla="*/ 310515 h 474726"/>
              <a:gd name="connsiteX43" fmla="*/ 129064 w 474726"/>
              <a:gd name="connsiteY43" fmla="*/ 312896 h 474726"/>
              <a:gd name="connsiteX44" fmla="*/ 66294 w 474726"/>
              <a:gd name="connsiteY44" fmla="*/ 300133 h 474726"/>
              <a:gd name="connsiteX45" fmla="*/ 200787 w 474726"/>
              <a:gd name="connsiteY45" fmla="*/ 243840 h 474726"/>
              <a:gd name="connsiteX46" fmla="*/ 222885 w 474726"/>
              <a:gd name="connsiteY46" fmla="*/ 265557 h 474726"/>
              <a:gd name="connsiteX47" fmla="*/ 200787 w 474726"/>
              <a:gd name="connsiteY47" fmla="*/ 287274 h 474726"/>
              <a:gd name="connsiteX48" fmla="*/ 178689 w 474726"/>
              <a:gd name="connsiteY48" fmla="*/ 265557 h 474726"/>
              <a:gd name="connsiteX49" fmla="*/ 200787 w 474726"/>
              <a:gd name="connsiteY49" fmla="*/ 243840 h 474726"/>
              <a:gd name="connsiteX50" fmla="*/ 160306 w 474726"/>
              <a:gd name="connsiteY50" fmla="*/ 387382 h 474726"/>
              <a:gd name="connsiteX51" fmla="*/ 145828 w 474726"/>
              <a:gd name="connsiteY51" fmla="*/ 401574 h 474726"/>
              <a:gd name="connsiteX52" fmla="*/ 131350 w 474726"/>
              <a:gd name="connsiteY52" fmla="*/ 387382 h 474726"/>
              <a:gd name="connsiteX53" fmla="*/ 131350 w 474726"/>
              <a:gd name="connsiteY53" fmla="*/ 317183 h 474726"/>
              <a:gd name="connsiteX54" fmla="*/ 156591 w 474726"/>
              <a:gd name="connsiteY54" fmla="*/ 315182 h 474726"/>
              <a:gd name="connsiteX55" fmla="*/ 152305 w 474726"/>
              <a:gd name="connsiteY55" fmla="*/ 344805 h 474726"/>
              <a:gd name="connsiteX56" fmla="*/ 155543 w 474726"/>
              <a:gd name="connsiteY56" fmla="*/ 353187 h 474726"/>
              <a:gd name="connsiteX57" fmla="*/ 160306 w 474726"/>
              <a:gd name="connsiteY57" fmla="*/ 356235 h 474726"/>
              <a:gd name="connsiteX58" fmla="*/ 160306 w 474726"/>
              <a:gd name="connsiteY58" fmla="*/ 387382 h 474726"/>
              <a:gd name="connsiteX59" fmla="*/ 229648 w 474726"/>
              <a:gd name="connsiteY59" fmla="*/ 345472 h 474726"/>
              <a:gd name="connsiteX60" fmla="*/ 224600 w 474726"/>
              <a:gd name="connsiteY60" fmla="*/ 315944 h 474726"/>
              <a:gd name="connsiteX61" fmla="*/ 224600 w 474726"/>
              <a:gd name="connsiteY61" fmla="*/ 391192 h 474726"/>
              <a:gd name="connsiteX62" fmla="*/ 213741 w 474726"/>
              <a:gd name="connsiteY62" fmla="*/ 401860 h 474726"/>
              <a:gd name="connsiteX63" fmla="*/ 202883 w 474726"/>
              <a:gd name="connsiteY63" fmla="*/ 391192 h 474726"/>
              <a:gd name="connsiteX64" fmla="*/ 202883 w 474726"/>
              <a:gd name="connsiteY64" fmla="*/ 357188 h 474726"/>
              <a:gd name="connsiteX65" fmla="*/ 198501 w 474726"/>
              <a:gd name="connsiteY65" fmla="*/ 357188 h 474726"/>
              <a:gd name="connsiteX66" fmla="*/ 198501 w 474726"/>
              <a:gd name="connsiteY66" fmla="*/ 391287 h 474726"/>
              <a:gd name="connsiteX67" fmla="*/ 187643 w 474726"/>
              <a:gd name="connsiteY67" fmla="*/ 401955 h 474726"/>
              <a:gd name="connsiteX68" fmla="*/ 176784 w 474726"/>
              <a:gd name="connsiteY68" fmla="*/ 391287 h 474726"/>
              <a:gd name="connsiteX69" fmla="*/ 176784 w 474726"/>
              <a:gd name="connsiteY69" fmla="*/ 316135 h 474726"/>
              <a:gd name="connsiteX70" fmla="*/ 171736 w 474726"/>
              <a:gd name="connsiteY70" fmla="*/ 345567 h 474726"/>
              <a:gd name="connsiteX71" fmla="*/ 164116 w 474726"/>
              <a:gd name="connsiteY71" fmla="*/ 352806 h 474726"/>
              <a:gd name="connsiteX72" fmla="*/ 163830 w 474726"/>
              <a:gd name="connsiteY72" fmla="*/ 352806 h 474726"/>
              <a:gd name="connsiteX73" fmla="*/ 156496 w 474726"/>
              <a:gd name="connsiteY73" fmla="*/ 345091 h 474726"/>
              <a:gd name="connsiteX74" fmla="*/ 178975 w 474726"/>
              <a:gd name="connsiteY74" fmla="*/ 289751 h 474726"/>
              <a:gd name="connsiteX75" fmla="*/ 178975 w 474726"/>
              <a:gd name="connsiteY75" fmla="*/ 289751 h 474726"/>
              <a:gd name="connsiteX76" fmla="*/ 182499 w 474726"/>
              <a:gd name="connsiteY76" fmla="*/ 288512 h 474726"/>
              <a:gd name="connsiteX77" fmla="*/ 185261 w 474726"/>
              <a:gd name="connsiteY77" fmla="*/ 288512 h 474726"/>
              <a:gd name="connsiteX78" fmla="*/ 200597 w 474726"/>
              <a:gd name="connsiteY78" fmla="*/ 292989 h 474726"/>
              <a:gd name="connsiteX79" fmla="*/ 215932 w 474726"/>
              <a:gd name="connsiteY79" fmla="*/ 288512 h 474726"/>
              <a:gd name="connsiteX80" fmla="*/ 218694 w 474726"/>
              <a:gd name="connsiteY80" fmla="*/ 288512 h 474726"/>
              <a:gd name="connsiteX81" fmla="*/ 222218 w 474726"/>
              <a:gd name="connsiteY81" fmla="*/ 289655 h 474726"/>
              <a:gd name="connsiteX82" fmla="*/ 222218 w 474726"/>
              <a:gd name="connsiteY82" fmla="*/ 289655 h 474726"/>
              <a:gd name="connsiteX83" fmla="*/ 244697 w 474726"/>
              <a:gd name="connsiteY83" fmla="*/ 344996 h 474726"/>
              <a:gd name="connsiteX84" fmla="*/ 237363 w 474726"/>
              <a:gd name="connsiteY84" fmla="*/ 352711 h 474726"/>
              <a:gd name="connsiteX85" fmla="*/ 237077 w 474726"/>
              <a:gd name="connsiteY85" fmla="*/ 352711 h 474726"/>
              <a:gd name="connsiteX86" fmla="*/ 229648 w 474726"/>
              <a:gd name="connsiteY86" fmla="*/ 345472 h 474726"/>
              <a:gd name="connsiteX87" fmla="*/ 314325 w 474726"/>
              <a:gd name="connsiteY87" fmla="*/ 384239 h 474726"/>
              <a:gd name="connsiteX88" fmla="*/ 296418 w 474726"/>
              <a:gd name="connsiteY88" fmla="*/ 401765 h 474726"/>
              <a:gd name="connsiteX89" fmla="*/ 278511 w 474726"/>
              <a:gd name="connsiteY89" fmla="*/ 384239 h 474726"/>
              <a:gd name="connsiteX90" fmla="*/ 278511 w 474726"/>
              <a:gd name="connsiteY90" fmla="*/ 256127 h 474726"/>
              <a:gd name="connsiteX91" fmla="*/ 271844 w 474726"/>
              <a:gd name="connsiteY91" fmla="*/ 256127 h 474726"/>
              <a:gd name="connsiteX92" fmla="*/ 271844 w 474726"/>
              <a:gd name="connsiteY92" fmla="*/ 384239 h 474726"/>
              <a:gd name="connsiteX93" fmla="*/ 253937 w 474726"/>
              <a:gd name="connsiteY93" fmla="*/ 401765 h 474726"/>
              <a:gd name="connsiteX94" fmla="*/ 236030 w 474726"/>
              <a:gd name="connsiteY94" fmla="*/ 384239 h 474726"/>
              <a:gd name="connsiteX95" fmla="*/ 236030 w 474726"/>
              <a:gd name="connsiteY95" fmla="*/ 356902 h 474726"/>
              <a:gd name="connsiteX96" fmla="*/ 237077 w 474726"/>
              <a:gd name="connsiteY96" fmla="*/ 356997 h 474726"/>
              <a:gd name="connsiteX97" fmla="*/ 237458 w 474726"/>
              <a:gd name="connsiteY97" fmla="*/ 356997 h 474726"/>
              <a:gd name="connsiteX98" fmla="*/ 245745 w 474726"/>
              <a:gd name="connsiteY98" fmla="*/ 353282 h 474726"/>
              <a:gd name="connsiteX99" fmla="*/ 248984 w 474726"/>
              <a:gd name="connsiteY99" fmla="*/ 344900 h 474726"/>
              <a:gd name="connsiteX100" fmla="*/ 236030 w 474726"/>
              <a:gd name="connsiteY100" fmla="*/ 296418 h 474726"/>
              <a:gd name="connsiteX101" fmla="*/ 236030 w 474726"/>
              <a:gd name="connsiteY101" fmla="*/ 171260 h 474726"/>
              <a:gd name="connsiteX102" fmla="*/ 226505 w 474726"/>
              <a:gd name="connsiteY102" fmla="*/ 255175 h 474726"/>
              <a:gd name="connsiteX103" fmla="*/ 202883 w 474726"/>
              <a:gd name="connsiteY103" fmla="*/ 238220 h 474726"/>
              <a:gd name="connsiteX104" fmla="*/ 226409 w 474726"/>
              <a:gd name="connsiteY104" fmla="*/ 145923 h 474726"/>
              <a:gd name="connsiteX105" fmla="*/ 246507 w 474726"/>
              <a:gd name="connsiteY105" fmla="*/ 137065 h 474726"/>
              <a:gd name="connsiteX106" fmla="*/ 247269 w 474726"/>
              <a:gd name="connsiteY106" fmla="*/ 137065 h 474726"/>
              <a:gd name="connsiteX107" fmla="*/ 303181 w 474726"/>
              <a:gd name="connsiteY107" fmla="*/ 137065 h 474726"/>
              <a:gd name="connsiteX108" fmla="*/ 303848 w 474726"/>
              <a:gd name="connsiteY108" fmla="*/ 137065 h 474726"/>
              <a:gd name="connsiteX109" fmla="*/ 323945 w 474726"/>
              <a:gd name="connsiteY109" fmla="*/ 145923 h 474726"/>
              <a:gd name="connsiteX110" fmla="*/ 335661 w 474726"/>
              <a:gd name="connsiteY110" fmla="*/ 162497 h 474726"/>
              <a:gd name="connsiteX111" fmla="*/ 335090 w 474726"/>
              <a:gd name="connsiteY111" fmla="*/ 168402 h 474726"/>
              <a:gd name="connsiteX112" fmla="*/ 344138 w 474726"/>
              <a:gd name="connsiteY112" fmla="*/ 191167 h 474726"/>
              <a:gd name="connsiteX113" fmla="*/ 345186 w 474726"/>
              <a:gd name="connsiteY113" fmla="*/ 197930 h 474726"/>
              <a:gd name="connsiteX114" fmla="*/ 344996 w 474726"/>
              <a:gd name="connsiteY114" fmla="*/ 197930 h 474726"/>
              <a:gd name="connsiteX115" fmla="*/ 343567 w 474726"/>
              <a:gd name="connsiteY115" fmla="*/ 198025 h 474726"/>
              <a:gd name="connsiteX116" fmla="*/ 323564 w 474726"/>
              <a:gd name="connsiteY116" fmla="*/ 207931 h 474726"/>
              <a:gd name="connsiteX117" fmla="*/ 322993 w 474726"/>
              <a:gd name="connsiteY117" fmla="*/ 208502 h 474726"/>
              <a:gd name="connsiteX118" fmla="*/ 314135 w 474726"/>
              <a:gd name="connsiteY118" fmla="*/ 171164 h 474726"/>
              <a:gd name="connsiteX119" fmla="*/ 314135 w 474726"/>
              <a:gd name="connsiteY119" fmla="*/ 222123 h 474726"/>
              <a:gd name="connsiteX120" fmla="*/ 304610 w 474726"/>
              <a:gd name="connsiteY120" fmla="*/ 297085 h 474726"/>
              <a:gd name="connsiteX121" fmla="*/ 314135 w 474726"/>
              <a:gd name="connsiteY121" fmla="*/ 309467 h 474726"/>
              <a:gd name="connsiteX122" fmla="*/ 314135 w 474726"/>
              <a:gd name="connsiteY122" fmla="*/ 384239 h 474726"/>
              <a:gd name="connsiteX123" fmla="*/ 402431 w 474726"/>
              <a:gd name="connsiteY123" fmla="*/ 386906 h 474726"/>
              <a:gd name="connsiteX124" fmla="*/ 387382 w 474726"/>
              <a:gd name="connsiteY124" fmla="*/ 401669 h 474726"/>
              <a:gd name="connsiteX125" fmla="*/ 372332 w 474726"/>
              <a:gd name="connsiteY125" fmla="*/ 386906 h 474726"/>
              <a:gd name="connsiteX126" fmla="*/ 372332 w 474726"/>
              <a:gd name="connsiteY126" fmla="*/ 316801 h 474726"/>
              <a:gd name="connsiteX127" fmla="*/ 366427 w 474726"/>
              <a:gd name="connsiteY127" fmla="*/ 316801 h 474726"/>
              <a:gd name="connsiteX128" fmla="*/ 366427 w 474726"/>
              <a:gd name="connsiteY128" fmla="*/ 386906 h 474726"/>
              <a:gd name="connsiteX129" fmla="*/ 351377 w 474726"/>
              <a:gd name="connsiteY129" fmla="*/ 401669 h 474726"/>
              <a:gd name="connsiteX130" fmla="*/ 336328 w 474726"/>
              <a:gd name="connsiteY130" fmla="*/ 386906 h 474726"/>
              <a:gd name="connsiteX131" fmla="*/ 336328 w 474726"/>
              <a:gd name="connsiteY131" fmla="*/ 288703 h 474726"/>
              <a:gd name="connsiteX132" fmla="*/ 402336 w 474726"/>
              <a:gd name="connsiteY132" fmla="*/ 288703 h 474726"/>
              <a:gd name="connsiteX133" fmla="*/ 402336 w 474726"/>
              <a:gd name="connsiteY133" fmla="*/ 386906 h 474726"/>
              <a:gd name="connsiteX134" fmla="*/ 420053 w 474726"/>
              <a:gd name="connsiteY134" fmla="*/ 305753 h 474726"/>
              <a:gd name="connsiteX135" fmla="*/ 419576 w 474726"/>
              <a:gd name="connsiteY135" fmla="*/ 305753 h 474726"/>
              <a:gd name="connsiteX136" fmla="*/ 410623 w 474726"/>
              <a:gd name="connsiteY136" fmla="*/ 296037 h 474726"/>
              <a:gd name="connsiteX137" fmla="*/ 402431 w 474726"/>
              <a:gd name="connsiteY137" fmla="*/ 230219 h 474726"/>
              <a:gd name="connsiteX138" fmla="*/ 402431 w 474726"/>
              <a:gd name="connsiteY138" fmla="*/ 284512 h 474726"/>
              <a:gd name="connsiteX139" fmla="*/ 336423 w 474726"/>
              <a:gd name="connsiteY139" fmla="*/ 284512 h 474726"/>
              <a:gd name="connsiteX140" fmla="*/ 336423 w 474726"/>
              <a:gd name="connsiteY140" fmla="*/ 230219 h 474726"/>
              <a:gd name="connsiteX141" fmla="*/ 328136 w 474726"/>
              <a:gd name="connsiteY141" fmla="*/ 296037 h 474726"/>
              <a:gd name="connsiteX142" fmla="*/ 319183 w 474726"/>
              <a:gd name="connsiteY142" fmla="*/ 305753 h 474726"/>
              <a:gd name="connsiteX143" fmla="*/ 318707 w 474726"/>
              <a:gd name="connsiteY143" fmla="*/ 305753 h 474726"/>
              <a:gd name="connsiteX144" fmla="*/ 309372 w 474726"/>
              <a:gd name="connsiteY144" fmla="*/ 296990 h 474726"/>
              <a:gd name="connsiteX145" fmla="*/ 326993 w 474726"/>
              <a:gd name="connsiteY145" fmla="*/ 211265 h 474726"/>
              <a:gd name="connsiteX146" fmla="*/ 344043 w 474726"/>
              <a:gd name="connsiteY146" fmla="*/ 202692 h 474726"/>
              <a:gd name="connsiteX147" fmla="*/ 344996 w 474726"/>
              <a:gd name="connsiteY147" fmla="*/ 202597 h 474726"/>
              <a:gd name="connsiteX148" fmla="*/ 345186 w 474726"/>
              <a:gd name="connsiteY148" fmla="*/ 202597 h 474726"/>
              <a:gd name="connsiteX149" fmla="*/ 346329 w 474726"/>
              <a:gd name="connsiteY149" fmla="*/ 202502 h 474726"/>
              <a:gd name="connsiteX150" fmla="*/ 347377 w 474726"/>
              <a:gd name="connsiteY150" fmla="*/ 202597 h 474726"/>
              <a:gd name="connsiteX151" fmla="*/ 391287 w 474726"/>
              <a:gd name="connsiteY151" fmla="*/ 202597 h 474726"/>
              <a:gd name="connsiteX152" fmla="*/ 392335 w 474726"/>
              <a:gd name="connsiteY152" fmla="*/ 202502 h 474726"/>
              <a:gd name="connsiteX153" fmla="*/ 393478 w 474726"/>
              <a:gd name="connsiteY153" fmla="*/ 202597 h 474726"/>
              <a:gd name="connsiteX154" fmla="*/ 393668 w 474726"/>
              <a:gd name="connsiteY154" fmla="*/ 202597 h 474726"/>
              <a:gd name="connsiteX155" fmla="*/ 394716 w 474726"/>
              <a:gd name="connsiteY155" fmla="*/ 202692 h 474726"/>
              <a:gd name="connsiteX156" fmla="*/ 411766 w 474726"/>
              <a:gd name="connsiteY156" fmla="*/ 211265 h 474726"/>
              <a:gd name="connsiteX157" fmla="*/ 429387 w 474726"/>
              <a:gd name="connsiteY157" fmla="*/ 296990 h 474726"/>
              <a:gd name="connsiteX158" fmla="*/ 420053 w 474726"/>
              <a:gd name="connsiteY158" fmla="*/ 305753 h 47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74726" h="474726">
                <a:moveTo>
                  <a:pt x="237363" y="0"/>
                </a:moveTo>
                <a:cubicBezTo>
                  <a:pt x="106299" y="0"/>
                  <a:pt x="0" y="106299"/>
                  <a:pt x="0" y="237363"/>
                </a:cubicBezTo>
                <a:cubicBezTo>
                  <a:pt x="0" y="368427"/>
                  <a:pt x="106299" y="474726"/>
                  <a:pt x="237363" y="474726"/>
                </a:cubicBezTo>
                <a:cubicBezTo>
                  <a:pt x="368427" y="474726"/>
                  <a:pt x="474726" y="368427"/>
                  <a:pt x="474726" y="237363"/>
                </a:cubicBezTo>
                <a:cubicBezTo>
                  <a:pt x="474726" y="106299"/>
                  <a:pt x="368427" y="0"/>
                  <a:pt x="237363" y="0"/>
                </a:cubicBezTo>
                <a:close/>
                <a:moveTo>
                  <a:pt x="369475" y="139446"/>
                </a:moveTo>
                <a:cubicBezTo>
                  <a:pt x="385858" y="139446"/>
                  <a:pt x="399098" y="152495"/>
                  <a:pt x="399098" y="168497"/>
                </a:cubicBezTo>
                <a:cubicBezTo>
                  <a:pt x="399098" y="184594"/>
                  <a:pt x="385858" y="197549"/>
                  <a:pt x="369475" y="197549"/>
                </a:cubicBezTo>
                <a:cubicBezTo>
                  <a:pt x="353092" y="197549"/>
                  <a:pt x="339852" y="184499"/>
                  <a:pt x="339852" y="168497"/>
                </a:cubicBezTo>
                <a:cubicBezTo>
                  <a:pt x="339757" y="152400"/>
                  <a:pt x="353092" y="139446"/>
                  <a:pt x="369475" y="139446"/>
                </a:cubicBezTo>
                <a:close/>
                <a:moveTo>
                  <a:pt x="275273" y="65151"/>
                </a:moveTo>
                <a:cubicBezTo>
                  <a:pt x="293275" y="65151"/>
                  <a:pt x="307848" y="79439"/>
                  <a:pt x="307848" y="97060"/>
                </a:cubicBezTo>
                <a:cubicBezTo>
                  <a:pt x="307848" y="114681"/>
                  <a:pt x="293275" y="128969"/>
                  <a:pt x="275273" y="128969"/>
                </a:cubicBezTo>
                <a:cubicBezTo>
                  <a:pt x="257270" y="128969"/>
                  <a:pt x="242697" y="114681"/>
                  <a:pt x="242697" y="97060"/>
                </a:cubicBezTo>
                <a:cubicBezTo>
                  <a:pt x="242697" y="79439"/>
                  <a:pt x="257270" y="65151"/>
                  <a:pt x="275273" y="65151"/>
                </a:cubicBezTo>
                <a:close/>
                <a:moveTo>
                  <a:pt x="128969" y="78391"/>
                </a:moveTo>
                <a:cubicBezTo>
                  <a:pt x="146114" y="78391"/>
                  <a:pt x="160020" y="92012"/>
                  <a:pt x="160020" y="108871"/>
                </a:cubicBezTo>
                <a:cubicBezTo>
                  <a:pt x="160020" y="125730"/>
                  <a:pt x="146114" y="139351"/>
                  <a:pt x="128969" y="139351"/>
                </a:cubicBezTo>
                <a:cubicBezTo>
                  <a:pt x="111824" y="139351"/>
                  <a:pt x="97917" y="125730"/>
                  <a:pt x="97917" y="108871"/>
                </a:cubicBezTo>
                <a:cubicBezTo>
                  <a:pt x="97917" y="92107"/>
                  <a:pt x="111824" y="78391"/>
                  <a:pt x="128969" y="78391"/>
                </a:cubicBezTo>
                <a:close/>
                <a:moveTo>
                  <a:pt x="126587" y="387382"/>
                </a:moveTo>
                <a:cubicBezTo>
                  <a:pt x="126587" y="395192"/>
                  <a:pt x="120110" y="401574"/>
                  <a:pt x="112109" y="401574"/>
                </a:cubicBezTo>
                <a:cubicBezTo>
                  <a:pt x="104108" y="401574"/>
                  <a:pt x="97631" y="395192"/>
                  <a:pt x="97631" y="387382"/>
                </a:cubicBezTo>
                <a:lnTo>
                  <a:pt x="97631" y="314611"/>
                </a:lnTo>
                <a:cubicBezTo>
                  <a:pt x="105823" y="316040"/>
                  <a:pt x="115443" y="317087"/>
                  <a:pt x="126587" y="317183"/>
                </a:cubicBezTo>
                <a:lnTo>
                  <a:pt x="126587" y="387382"/>
                </a:lnTo>
                <a:close/>
                <a:moveTo>
                  <a:pt x="66294" y="300133"/>
                </a:moveTo>
                <a:lnTo>
                  <a:pt x="91154" y="180308"/>
                </a:lnTo>
                <a:cubicBezTo>
                  <a:pt x="81153" y="192596"/>
                  <a:pt x="69533" y="216122"/>
                  <a:pt x="63532" y="260604"/>
                </a:cubicBezTo>
                <a:cubicBezTo>
                  <a:pt x="62865" y="265748"/>
                  <a:pt x="58103" y="269272"/>
                  <a:pt x="52959" y="268605"/>
                </a:cubicBezTo>
                <a:cubicBezTo>
                  <a:pt x="47816" y="267938"/>
                  <a:pt x="44196" y="263271"/>
                  <a:pt x="44863" y="258223"/>
                </a:cubicBezTo>
                <a:cubicBezTo>
                  <a:pt x="57912" y="161258"/>
                  <a:pt x="97917" y="150019"/>
                  <a:pt x="105347" y="148781"/>
                </a:cubicBezTo>
                <a:cubicBezTo>
                  <a:pt x="107823" y="148209"/>
                  <a:pt x="118301" y="145733"/>
                  <a:pt x="128969" y="145733"/>
                </a:cubicBezTo>
                <a:cubicBezTo>
                  <a:pt x="139637" y="145733"/>
                  <a:pt x="150114" y="148114"/>
                  <a:pt x="152591" y="148781"/>
                </a:cubicBezTo>
                <a:cubicBezTo>
                  <a:pt x="158210" y="149733"/>
                  <a:pt x="182690" y="156401"/>
                  <a:pt x="199739" y="201930"/>
                </a:cubicBezTo>
                <a:cubicBezTo>
                  <a:pt x="198501" y="212789"/>
                  <a:pt x="197930" y="224885"/>
                  <a:pt x="198025" y="238220"/>
                </a:cubicBezTo>
                <a:cubicBezTo>
                  <a:pt x="195548" y="238411"/>
                  <a:pt x="193167" y="239078"/>
                  <a:pt x="190976" y="239840"/>
                </a:cubicBezTo>
                <a:cubicBezTo>
                  <a:pt x="184594" y="208598"/>
                  <a:pt x="175069" y="190595"/>
                  <a:pt x="166878" y="180308"/>
                </a:cubicBezTo>
                <a:lnTo>
                  <a:pt x="180594" y="246602"/>
                </a:lnTo>
                <a:cubicBezTo>
                  <a:pt x="175831" y="251555"/>
                  <a:pt x="172879" y="258128"/>
                  <a:pt x="172879" y="265462"/>
                </a:cubicBezTo>
                <a:cubicBezTo>
                  <a:pt x="172879" y="272796"/>
                  <a:pt x="175831" y="279368"/>
                  <a:pt x="180594" y="284321"/>
                </a:cubicBezTo>
                <a:cubicBezTo>
                  <a:pt x="179356" y="284607"/>
                  <a:pt x="178118" y="285083"/>
                  <a:pt x="177070" y="285845"/>
                </a:cubicBezTo>
                <a:cubicBezTo>
                  <a:pt x="173927" y="287274"/>
                  <a:pt x="164402" y="292989"/>
                  <a:pt x="158210" y="310515"/>
                </a:cubicBezTo>
                <a:cubicBezTo>
                  <a:pt x="149924" y="311849"/>
                  <a:pt x="140208" y="312896"/>
                  <a:pt x="129064" y="312896"/>
                </a:cubicBezTo>
                <a:cubicBezTo>
                  <a:pt x="88011" y="312992"/>
                  <a:pt x="66294" y="300133"/>
                  <a:pt x="66294" y="300133"/>
                </a:cubicBezTo>
                <a:close/>
                <a:moveTo>
                  <a:pt x="200787" y="243840"/>
                </a:moveTo>
                <a:cubicBezTo>
                  <a:pt x="212979" y="243840"/>
                  <a:pt x="222885" y="253556"/>
                  <a:pt x="222885" y="265557"/>
                </a:cubicBezTo>
                <a:cubicBezTo>
                  <a:pt x="222885" y="277559"/>
                  <a:pt x="212979" y="287274"/>
                  <a:pt x="200787" y="287274"/>
                </a:cubicBezTo>
                <a:cubicBezTo>
                  <a:pt x="188595" y="287274"/>
                  <a:pt x="178689" y="277559"/>
                  <a:pt x="178689" y="265557"/>
                </a:cubicBezTo>
                <a:cubicBezTo>
                  <a:pt x="178689" y="253556"/>
                  <a:pt x="188500" y="243840"/>
                  <a:pt x="200787" y="243840"/>
                </a:cubicBezTo>
                <a:close/>
                <a:moveTo>
                  <a:pt x="160306" y="387382"/>
                </a:moveTo>
                <a:cubicBezTo>
                  <a:pt x="160306" y="395192"/>
                  <a:pt x="153829" y="401574"/>
                  <a:pt x="145828" y="401574"/>
                </a:cubicBezTo>
                <a:cubicBezTo>
                  <a:pt x="137827" y="401574"/>
                  <a:pt x="131350" y="395192"/>
                  <a:pt x="131350" y="387382"/>
                </a:cubicBezTo>
                <a:lnTo>
                  <a:pt x="131350" y="317183"/>
                </a:lnTo>
                <a:cubicBezTo>
                  <a:pt x="140780" y="317087"/>
                  <a:pt x="149257" y="316325"/>
                  <a:pt x="156591" y="315182"/>
                </a:cubicBezTo>
                <a:cubicBezTo>
                  <a:pt x="154305" y="322898"/>
                  <a:pt x="152686" y="332613"/>
                  <a:pt x="152305" y="344805"/>
                </a:cubicBezTo>
                <a:cubicBezTo>
                  <a:pt x="152210" y="347948"/>
                  <a:pt x="153353" y="350901"/>
                  <a:pt x="155543" y="353187"/>
                </a:cubicBezTo>
                <a:cubicBezTo>
                  <a:pt x="156877" y="354616"/>
                  <a:pt x="158496" y="355568"/>
                  <a:pt x="160306" y="356235"/>
                </a:cubicBezTo>
                <a:lnTo>
                  <a:pt x="160306" y="387382"/>
                </a:lnTo>
                <a:close/>
                <a:moveTo>
                  <a:pt x="229648" y="345472"/>
                </a:moveTo>
                <a:cubicBezTo>
                  <a:pt x="229172" y="331756"/>
                  <a:pt x="227076" y="322326"/>
                  <a:pt x="224600" y="315944"/>
                </a:cubicBezTo>
                <a:lnTo>
                  <a:pt x="224600" y="391192"/>
                </a:lnTo>
                <a:cubicBezTo>
                  <a:pt x="224600" y="397097"/>
                  <a:pt x="219742" y="401860"/>
                  <a:pt x="213741" y="401860"/>
                </a:cubicBezTo>
                <a:cubicBezTo>
                  <a:pt x="207740" y="401860"/>
                  <a:pt x="202883" y="397097"/>
                  <a:pt x="202883" y="391192"/>
                </a:cubicBezTo>
                <a:lnTo>
                  <a:pt x="202883" y="357188"/>
                </a:lnTo>
                <a:lnTo>
                  <a:pt x="198501" y="357188"/>
                </a:lnTo>
                <a:lnTo>
                  <a:pt x="198501" y="391287"/>
                </a:lnTo>
                <a:cubicBezTo>
                  <a:pt x="198501" y="397193"/>
                  <a:pt x="193643" y="401955"/>
                  <a:pt x="187643" y="401955"/>
                </a:cubicBezTo>
                <a:cubicBezTo>
                  <a:pt x="181642" y="401955"/>
                  <a:pt x="176784" y="397193"/>
                  <a:pt x="176784" y="391287"/>
                </a:cubicBezTo>
                <a:lnTo>
                  <a:pt x="176784" y="316135"/>
                </a:lnTo>
                <a:cubicBezTo>
                  <a:pt x="174403" y="322517"/>
                  <a:pt x="172212" y="331946"/>
                  <a:pt x="171736" y="345567"/>
                </a:cubicBezTo>
                <a:cubicBezTo>
                  <a:pt x="171545" y="349568"/>
                  <a:pt x="168212" y="352806"/>
                  <a:pt x="164116" y="352806"/>
                </a:cubicBezTo>
                <a:cubicBezTo>
                  <a:pt x="164021" y="352806"/>
                  <a:pt x="163925" y="352806"/>
                  <a:pt x="163830" y="352806"/>
                </a:cubicBezTo>
                <a:cubicBezTo>
                  <a:pt x="159639" y="352616"/>
                  <a:pt x="156401" y="349187"/>
                  <a:pt x="156496" y="345091"/>
                </a:cubicBezTo>
                <a:cubicBezTo>
                  <a:pt x="158020" y="299752"/>
                  <a:pt x="176784" y="290608"/>
                  <a:pt x="178975" y="289751"/>
                </a:cubicBezTo>
                <a:lnTo>
                  <a:pt x="178975" y="289751"/>
                </a:lnTo>
                <a:cubicBezTo>
                  <a:pt x="179927" y="288989"/>
                  <a:pt x="181166" y="288512"/>
                  <a:pt x="182499" y="288512"/>
                </a:cubicBezTo>
                <a:lnTo>
                  <a:pt x="185261" y="288512"/>
                </a:lnTo>
                <a:cubicBezTo>
                  <a:pt x="189643" y="291370"/>
                  <a:pt x="194881" y="292989"/>
                  <a:pt x="200597" y="292989"/>
                </a:cubicBezTo>
                <a:cubicBezTo>
                  <a:pt x="206216" y="292989"/>
                  <a:pt x="211455" y="291370"/>
                  <a:pt x="215932" y="288512"/>
                </a:cubicBezTo>
                <a:lnTo>
                  <a:pt x="218694" y="288512"/>
                </a:lnTo>
                <a:cubicBezTo>
                  <a:pt x="220028" y="288512"/>
                  <a:pt x="221171" y="288989"/>
                  <a:pt x="222218" y="289655"/>
                </a:cubicBezTo>
                <a:cubicBezTo>
                  <a:pt x="222218" y="289655"/>
                  <a:pt x="222218" y="289655"/>
                  <a:pt x="222218" y="289655"/>
                </a:cubicBezTo>
                <a:cubicBezTo>
                  <a:pt x="224314" y="290513"/>
                  <a:pt x="243078" y="299657"/>
                  <a:pt x="244697" y="344996"/>
                </a:cubicBezTo>
                <a:cubicBezTo>
                  <a:pt x="244793" y="349091"/>
                  <a:pt x="241554" y="352520"/>
                  <a:pt x="237363" y="352711"/>
                </a:cubicBezTo>
                <a:cubicBezTo>
                  <a:pt x="237268" y="352711"/>
                  <a:pt x="237173" y="352711"/>
                  <a:pt x="237077" y="352711"/>
                </a:cubicBezTo>
                <a:cubicBezTo>
                  <a:pt x="233172" y="352711"/>
                  <a:pt x="229743" y="349472"/>
                  <a:pt x="229648" y="345472"/>
                </a:cubicBezTo>
                <a:close/>
                <a:moveTo>
                  <a:pt x="314325" y="384239"/>
                </a:moveTo>
                <a:cubicBezTo>
                  <a:pt x="314325" y="393954"/>
                  <a:pt x="306324" y="401765"/>
                  <a:pt x="296418" y="401765"/>
                </a:cubicBezTo>
                <a:cubicBezTo>
                  <a:pt x="286512" y="401765"/>
                  <a:pt x="278511" y="393954"/>
                  <a:pt x="278511" y="384239"/>
                </a:cubicBezTo>
                <a:lnTo>
                  <a:pt x="278511" y="256127"/>
                </a:lnTo>
                <a:lnTo>
                  <a:pt x="271844" y="256127"/>
                </a:lnTo>
                <a:lnTo>
                  <a:pt x="271844" y="384239"/>
                </a:lnTo>
                <a:cubicBezTo>
                  <a:pt x="271844" y="393954"/>
                  <a:pt x="263843" y="401765"/>
                  <a:pt x="253937" y="401765"/>
                </a:cubicBezTo>
                <a:cubicBezTo>
                  <a:pt x="244031" y="401765"/>
                  <a:pt x="236030" y="393954"/>
                  <a:pt x="236030" y="384239"/>
                </a:cubicBezTo>
                <a:lnTo>
                  <a:pt x="236030" y="356902"/>
                </a:lnTo>
                <a:cubicBezTo>
                  <a:pt x="236411" y="356902"/>
                  <a:pt x="236696" y="356997"/>
                  <a:pt x="237077" y="356997"/>
                </a:cubicBezTo>
                <a:lnTo>
                  <a:pt x="237458" y="356997"/>
                </a:lnTo>
                <a:cubicBezTo>
                  <a:pt x="240602" y="356902"/>
                  <a:pt x="243554" y="355568"/>
                  <a:pt x="245745" y="353282"/>
                </a:cubicBezTo>
                <a:cubicBezTo>
                  <a:pt x="247936" y="350996"/>
                  <a:pt x="249079" y="348044"/>
                  <a:pt x="248984" y="344900"/>
                </a:cubicBezTo>
                <a:cubicBezTo>
                  <a:pt x="248126" y="319564"/>
                  <a:pt x="242030" y="304895"/>
                  <a:pt x="236030" y="296418"/>
                </a:cubicBezTo>
                <a:lnTo>
                  <a:pt x="236030" y="171260"/>
                </a:lnTo>
                <a:cubicBezTo>
                  <a:pt x="229838" y="183928"/>
                  <a:pt x="224219" y="208979"/>
                  <a:pt x="226505" y="255175"/>
                </a:cubicBezTo>
                <a:cubicBezTo>
                  <a:pt x="222599" y="245840"/>
                  <a:pt x="213551" y="239078"/>
                  <a:pt x="202883" y="238220"/>
                </a:cubicBezTo>
                <a:cubicBezTo>
                  <a:pt x="202502" y="191738"/>
                  <a:pt x="210407" y="160687"/>
                  <a:pt x="226409" y="145923"/>
                </a:cubicBezTo>
                <a:cubicBezTo>
                  <a:pt x="234506" y="138494"/>
                  <a:pt x="242411" y="137160"/>
                  <a:pt x="246507" y="137065"/>
                </a:cubicBezTo>
                <a:cubicBezTo>
                  <a:pt x="246793" y="137065"/>
                  <a:pt x="246983" y="137065"/>
                  <a:pt x="247269" y="137065"/>
                </a:cubicBezTo>
                <a:lnTo>
                  <a:pt x="303181" y="137065"/>
                </a:lnTo>
                <a:cubicBezTo>
                  <a:pt x="303371" y="137065"/>
                  <a:pt x="303657" y="137065"/>
                  <a:pt x="303848" y="137065"/>
                </a:cubicBezTo>
                <a:cubicBezTo>
                  <a:pt x="307943" y="137160"/>
                  <a:pt x="315849" y="138494"/>
                  <a:pt x="323945" y="145923"/>
                </a:cubicBezTo>
                <a:cubicBezTo>
                  <a:pt x="328517" y="150114"/>
                  <a:pt x="332423" y="155639"/>
                  <a:pt x="335661" y="162497"/>
                </a:cubicBezTo>
                <a:cubicBezTo>
                  <a:pt x="335280" y="164402"/>
                  <a:pt x="335090" y="166402"/>
                  <a:pt x="335090" y="168402"/>
                </a:cubicBezTo>
                <a:cubicBezTo>
                  <a:pt x="335090" y="177165"/>
                  <a:pt x="338519" y="185166"/>
                  <a:pt x="344138" y="191167"/>
                </a:cubicBezTo>
                <a:cubicBezTo>
                  <a:pt x="344519" y="193358"/>
                  <a:pt x="344900" y="195548"/>
                  <a:pt x="345186" y="197930"/>
                </a:cubicBezTo>
                <a:lnTo>
                  <a:pt x="344996" y="197930"/>
                </a:lnTo>
                <a:cubicBezTo>
                  <a:pt x="344424" y="197930"/>
                  <a:pt x="343948" y="197930"/>
                  <a:pt x="343567" y="198025"/>
                </a:cubicBezTo>
                <a:cubicBezTo>
                  <a:pt x="336137" y="198692"/>
                  <a:pt x="329279" y="202121"/>
                  <a:pt x="323564" y="207931"/>
                </a:cubicBezTo>
                <a:cubicBezTo>
                  <a:pt x="323374" y="208121"/>
                  <a:pt x="323183" y="208312"/>
                  <a:pt x="322993" y="208502"/>
                </a:cubicBezTo>
                <a:cubicBezTo>
                  <a:pt x="321278" y="190500"/>
                  <a:pt x="317849" y="178689"/>
                  <a:pt x="314135" y="171164"/>
                </a:cubicBezTo>
                <a:lnTo>
                  <a:pt x="314135" y="222123"/>
                </a:lnTo>
                <a:cubicBezTo>
                  <a:pt x="306229" y="239173"/>
                  <a:pt x="302990" y="264605"/>
                  <a:pt x="304610" y="297085"/>
                </a:cubicBezTo>
                <a:cubicBezTo>
                  <a:pt x="304895" y="302895"/>
                  <a:pt x="308800" y="307658"/>
                  <a:pt x="314135" y="309467"/>
                </a:cubicBezTo>
                <a:lnTo>
                  <a:pt x="314135" y="384239"/>
                </a:lnTo>
                <a:close/>
                <a:moveTo>
                  <a:pt x="402431" y="386906"/>
                </a:moveTo>
                <a:cubicBezTo>
                  <a:pt x="402431" y="395002"/>
                  <a:pt x="395669" y="401669"/>
                  <a:pt x="387382" y="401669"/>
                </a:cubicBezTo>
                <a:cubicBezTo>
                  <a:pt x="379095" y="401669"/>
                  <a:pt x="372332" y="395097"/>
                  <a:pt x="372332" y="386906"/>
                </a:cubicBezTo>
                <a:lnTo>
                  <a:pt x="372332" y="316801"/>
                </a:lnTo>
                <a:lnTo>
                  <a:pt x="366427" y="316801"/>
                </a:lnTo>
                <a:lnTo>
                  <a:pt x="366427" y="386906"/>
                </a:lnTo>
                <a:cubicBezTo>
                  <a:pt x="366427" y="395002"/>
                  <a:pt x="359664" y="401669"/>
                  <a:pt x="351377" y="401669"/>
                </a:cubicBezTo>
                <a:cubicBezTo>
                  <a:pt x="343091" y="401669"/>
                  <a:pt x="336328" y="395097"/>
                  <a:pt x="336328" y="386906"/>
                </a:cubicBezTo>
                <a:lnTo>
                  <a:pt x="336328" y="288703"/>
                </a:lnTo>
                <a:lnTo>
                  <a:pt x="402336" y="288703"/>
                </a:lnTo>
                <a:lnTo>
                  <a:pt x="402336" y="386906"/>
                </a:lnTo>
                <a:close/>
                <a:moveTo>
                  <a:pt x="420053" y="305753"/>
                </a:moveTo>
                <a:cubicBezTo>
                  <a:pt x="419862" y="305753"/>
                  <a:pt x="419767" y="305753"/>
                  <a:pt x="419576" y="305753"/>
                </a:cubicBezTo>
                <a:cubicBezTo>
                  <a:pt x="414433" y="305467"/>
                  <a:pt x="410432" y="301181"/>
                  <a:pt x="410623" y="296037"/>
                </a:cubicBezTo>
                <a:cubicBezTo>
                  <a:pt x="412528" y="258032"/>
                  <a:pt x="407003" y="239078"/>
                  <a:pt x="402431" y="230219"/>
                </a:cubicBezTo>
                <a:lnTo>
                  <a:pt x="402431" y="284512"/>
                </a:lnTo>
                <a:lnTo>
                  <a:pt x="336423" y="284512"/>
                </a:lnTo>
                <a:lnTo>
                  <a:pt x="336423" y="230219"/>
                </a:lnTo>
                <a:cubicBezTo>
                  <a:pt x="331851" y="239078"/>
                  <a:pt x="326231" y="258032"/>
                  <a:pt x="328136" y="296037"/>
                </a:cubicBezTo>
                <a:cubicBezTo>
                  <a:pt x="328422" y="301085"/>
                  <a:pt x="324422" y="305467"/>
                  <a:pt x="319183" y="305753"/>
                </a:cubicBezTo>
                <a:cubicBezTo>
                  <a:pt x="318992" y="305753"/>
                  <a:pt x="318897" y="305753"/>
                  <a:pt x="318707" y="305753"/>
                </a:cubicBezTo>
                <a:cubicBezTo>
                  <a:pt x="313754" y="305753"/>
                  <a:pt x="309563" y="301943"/>
                  <a:pt x="309372" y="296990"/>
                </a:cubicBezTo>
                <a:cubicBezTo>
                  <a:pt x="307276" y="254984"/>
                  <a:pt x="313373" y="225362"/>
                  <a:pt x="326993" y="211265"/>
                </a:cubicBezTo>
                <a:cubicBezTo>
                  <a:pt x="331946" y="206216"/>
                  <a:pt x="337757" y="203264"/>
                  <a:pt x="344043" y="202692"/>
                </a:cubicBezTo>
                <a:cubicBezTo>
                  <a:pt x="344329" y="202692"/>
                  <a:pt x="344710" y="202597"/>
                  <a:pt x="344996" y="202597"/>
                </a:cubicBezTo>
                <a:lnTo>
                  <a:pt x="345186" y="202597"/>
                </a:lnTo>
                <a:cubicBezTo>
                  <a:pt x="345567" y="202597"/>
                  <a:pt x="345948" y="202502"/>
                  <a:pt x="346329" y="202502"/>
                </a:cubicBezTo>
                <a:cubicBezTo>
                  <a:pt x="346710" y="202502"/>
                  <a:pt x="346996" y="202502"/>
                  <a:pt x="347377" y="202597"/>
                </a:cubicBezTo>
                <a:lnTo>
                  <a:pt x="391287" y="202597"/>
                </a:lnTo>
                <a:cubicBezTo>
                  <a:pt x="391668" y="202597"/>
                  <a:pt x="391954" y="202502"/>
                  <a:pt x="392335" y="202502"/>
                </a:cubicBezTo>
                <a:cubicBezTo>
                  <a:pt x="392716" y="202502"/>
                  <a:pt x="393097" y="202502"/>
                  <a:pt x="393478" y="202597"/>
                </a:cubicBezTo>
                <a:lnTo>
                  <a:pt x="393668" y="202597"/>
                </a:lnTo>
                <a:cubicBezTo>
                  <a:pt x="394049" y="202597"/>
                  <a:pt x="394335" y="202597"/>
                  <a:pt x="394716" y="202692"/>
                </a:cubicBezTo>
                <a:cubicBezTo>
                  <a:pt x="401003" y="203264"/>
                  <a:pt x="406813" y="206216"/>
                  <a:pt x="411766" y="211265"/>
                </a:cubicBezTo>
                <a:cubicBezTo>
                  <a:pt x="425387" y="225362"/>
                  <a:pt x="431483" y="254984"/>
                  <a:pt x="429387" y="296990"/>
                </a:cubicBezTo>
                <a:cubicBezTo>
                  <a:pt x="429197" y="301847"/>
                  <a:pt x="425006" y="305753"/>
                  <a:pt x="420053" y="3057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186900"/>
            <a:ext cx="118555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CHANCE DE CRIAR AS CONDIÇÕES PARA RECUPERAÇÃO DA BAÍA DE GUANABARA AINDA NESTA GERAÇÃO</a:t>
            </a:r>
            <a:endParaRPr lang="pt-BR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50" name="Picture 2" descr="Baía de Guanabara vive um conflito silencioso em meio à poluição - Revista  Visão Socioamb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3" y="1642477"/>
            <a:ext cx="4134927" cy="23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ía de Guanabara celebra despoluição que não aconteceu –  https://bemblogado.com.br/site/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/>
          <a:stretch/>
        </p:blipFill>
        <p:spPr bwMode="auto">
          <a:xfrm>
            <a:off x="8065008" y="4259804"/>
            <a:ext cx="4126992" cy="21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8096" y="6459819"/>
            <a:ext cx="570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0F0F0F"/>
                </a:solidFill>
                <a:latin typeface="Helvetica" pitchFamily="34" charset="0"/>
              </a:rPr>
              <a:t>1 Fonte: estudo Benefícios econômicos da expansão do saneamento na Baía de Guanabara, elaborado pelo Instituto Trata Brasil , com data-base 2014</a:t>
            </a:r>
          </a:p>
        </p:txBody>
      </p:sp>
    </p:spTree>
    <p:extLst>
      <p:ext uri="{BB962C8B-B14F-4D97-AF65-F5344CB8AC3E}">
        <p14:creationId xmlns:p14="http://schemas.microsoft.com/office/powerpoint/2010/main" val="150733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13F753D-1FB2-439F-B673-1145367C3682}"/>
              </a:ext>
            </a:extLst>
          </p:cNvPr>
          <p:cNvSpPr txBox="1"/>
          <p:nvPr/>
        </p:nvSpPr>
        <p:spPr>
          <a:xfrm>
            <a:off x="628650" y="1574259"/>
            <a:ext cx="6966842" cy="498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GUANDU</a:t>
            </a:r>
            <a:endParaRPr lang="pt-BR" sz="2000" dirty="0">
              <a:solidFill>
                <a:srgbClr val="1E4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de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R$ 2,9 bi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nos 5 primeiros anos, para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poluição na bacia do rio Guandu, 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abastece a maior parte da Região Metropolitana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FAVELAS</a:t>
            </a:r>
            <a:endParaRPr lang="pt-BR" sz="20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 de R$ 1,86 bi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 investido</a:t>
            </a: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ampliação do sistema de abastecimento de água e de esgotamento sanitário nas favelas não urbanizadas do município do Rio de Janeiro, com obrigatoriedade da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 da prestação do serviço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rgbClr val="00528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Favelas urbanizadas do município do Rio de Janeiro e todas as favelas dos demais municípios são monitoradas para avaliação das </a:t>
            </a:r>
            <a:r>
              <a:rPr lang="pt-BR" sz="2000" b="1" i="0" dirty="0">
                <a:solidFill>
                  <a:srgbClr val="0099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metas de universalização</a:t>
            </a:r>
          </a:p>
        </p:txBody>
      </p:sp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186900"/>
            <a:ext cx="118555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QUALIDADE DA ÁGUA E ATENDIMENTO DE ÁREAS CARENTES CONTAM COM ABORDAGEM ESPECÍFICA</a:t>
            </a:r>
            <a:endParaRPr lang="pt-BR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194" name="Picture 2" descr="7 motivos para se privatizar a Cedae no Rio de Janeiro : Ideias Radica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 bwMode="auto">
          <a:xfrm>
            <a:off x="7946136" y="1574259"/>
            <a:ext cx="4245864" cy="22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 preço da poluição | Limnologia UFR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/>
          <a:stretch/>
        </p:blipFill>
        <p:spPr bwMode="auto">
          <a:xfrm>
            <a:off x="7946136" y="4028264"/>
            <a:ext cx="4245972" cy="25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0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13F753D-1FB2-439F-B673-1145367C3682}"/>
              </a:ext>
            </a:extLst>
          </p:cNvPr>
          <p:cNvSpPr txBox="1"/>
          <p:nvPr/>
        </p:nvSpPr>
        <p:spPr>
          <a:xfrm>
            <a:off x="757548" y="1921731"/>
            <a:ext cx="6266707" cy="4304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TARIFAS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considera aumento real da tarifa atual 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Cedae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considera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da tarifa social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permitindo ampliação dos atuais 0,54% do total de economias atendidas por tarifa social para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5%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 impacto no equilíbrio econômico-financeiro dos blocos</a:t>
            </a: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o projeto tivesse sido implantado há 3 anos, a tarifa atual para a população seria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inferior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aquela praticada atualmente pela CEDAE</a:t>
            </a:r>
            <a:endParaRPr lang="pt-BR" sz="2000" i="0" dirty="0">
              <a:solidFill>
                <a:srgbClr val="00528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E6ABE45D-CD62-421F-8FF5-AF607EBF0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779" y="4555737"/>
            <a:ext cx="4045051" cy="230226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3737C78B-3E0C-4D32-BA3E-7C6AACD702EA}"/>
              </a:ext>
            </a:extLst>
          </p:cNvPr>
          <p:cNvSpPr/>
          <p:nvPr/>
        </p:nvSpPr>
        <p:spPr>
          <a:xfrm>
            <a:off x="8152053" y="4558937"/>
            <a:ext cx="4058608" cy="2299063"/>
          </a:xfrm>
          <a:prstGeom prst="rect">
            <a:avLst/>
          </a:prstGeom>
          <a:solidFill>
            <a:srgbClr val="52BBB5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8" name="Gráfico 34">
            <a:extLst>
              <a:ext uri="{FF2B5EF4-FFF2-40B4-BE49-F238E27FC236}">
                <a16:creationId xmlns:a16="http://schemas.microsoft.com/office/drawing/2014/main" xmlns="" id="{0992B52A-ED7F-49A8-8AD3-5C69C236A2D5}"/>
              </a:ext>
            </a:extLst>
          </p:cNvPr>
          <p:cNvSpPr/>
          <p:nvPr/>
        </p:nvSpPr>
        <p:spPr>
          <a:xfrm rot="16200000" flipH="1" flipV="1">
            <a:off x="9903823" y="4569823"/>
            <a:ext cx="2272937" cy="2303417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solidFill>
            <a:srgbClr val="00993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D5CE5EB0-6389-42D5-AC76-275B626075C9}"/>
              </a:ext>
            </a:extLst>
          </p:cNvPr>
          <p:cNvSpPr/>
          <p:nvPr/>
        </p:nvSpPr>
        <p:spPr>
          <a:xfrm>
            <a:off x="10262147" y="2258768"/>
            <a:ext cx="1929401" cy="2307063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130E5FE6-4839-4857-8295-1A35FA565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823" y="2262438"/>
            <a:ext cx="2117138" cy="2300169"/>
          </a:xfrm>
          <a:prstGeom prst="rect">
            <a:avLst/>
          </a:prstGeom>
        </p:spPr>
      </p:pic>
      <p:sp>
        <p:nvSpPr>
          <p:cNvPr id="11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217592" y="277453"/>
            <a:ext cx="118555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PROJETO AMPLIA O ALCANCE DA TARIFA SOCIAL SEM A NECESSIDADE DE AUMENTO REAL DA TARIFA</a:t>
            </a:r>
            <a:endParaRPr lang="pt-BR" sz="3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8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13F753D-1FB2-439F-B673-1145367C3682}"/>
              </a:ext>
            </a:extLst>
          </p:cNvPr>
          <p:cNvSpPr txBox="1"/>
          <p:nvPr/>
        </p:nvSpPr>
        <p:spPr>
          <a:xfrm>
            <a:off x="257175" y="1377561"/>
            <a:ext cx="7689070" cy="562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PÚBLICO FEDERAL</a:t>
            </a:r>
            <a:endParaRPr lang="pt-BR" sz="2000" dirty="0">
              <a:solidFill>
                <a:srgbClr val="1E4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de investimentos de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R$ 250 milhões para auxiliar na despoluição do complexo lagunar da Barra da Tijuca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PÚBLICO ESTADUAL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 </a:t>
            </a:r>
            <a:r>
              <a:rPr lang="pt-BR" sz="2000" b="1" dirty="0" err="1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PSAM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sz="2000" b="1" dirty="0" err="1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PDBG</a:t>
            </a:r>
            <a:endParaRPr lang="pt-BR" sz="2000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Antecipação de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R$ 50 milhões de investimentos 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000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Duque de Caxias e Nova Iguaçu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os 5 primeiros anos da concessão;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Priorização de investimentos da ordem de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R$ 320 milhões 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São Gonçalo e na Baixada Fluminense que atendam ao TAC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do Guandu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Priorização de investimentos na ordem de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R$1 bilhão 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SES de Nova Iguaçu para as bacias que contribuem para o rio Guandu</a:t>
            </a:r>
          </a:p>
        </p:txBody>
      </p:sp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186900"/>
            <a:ext cx="118555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PROJETO ATENDE REIVINDICAÇÕES HISTÓRICAS DO </a:t>
            </a:r>
            <a:r>
              <a:rPr lang="pt-BR" sz="3200" dirty="0" err="1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MPF</a:t>
            </a:r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 E </a:t>
            </a:r>
            <a:r>
              <a:rPr lang="pt-BR" sz="3200" dirty="0" err="1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MPERJ</a:t>
            </a:r>
            <a:endParaRPr lang="pt-BR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44" y="1377561"/>
            <a:ext cx="4245864" cy="25475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244" y="4136517"/>
            <a:ext cx="4245864" cy="25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29930" y="127508"/>
            <a:ext cx="1108178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6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PROJETO DE INFRAESTRUTURA DE MAIOR IMPACTO EM CURSO NO PAÍS</a:t>
            </a:r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 flipH="1">
            <a:off x="503666" y="1888636"/>
            <a:ext cx="18288" cy="91738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3696500" y="1831897"/>
            <a:ext cx="7528560" cy="10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diretos de cerca de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R$ 30 bilhões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água e esgotamento sanitário e outorga mínima de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R$ 10,6 bilhões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distribuídos entre o estado e municípios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692901" y="1931829"/>
            <a:ext cx="2535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PROJETO EM MOBILIZAÇÃO DE CAPITAL NO BRASIL</a:t>
            </a:r>
            <a:endParaRPr lang="pt-BR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692901" y="3414910"/>
            <a:ext cx="2151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DA QUALIDADE DE VIDA DA POPULAÇÃO</a:t>
            </a:r>
            <a:endParaRPr lang="pt-BR" sz="1600" b="1" dirty="0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503666" y="3494828"/>
            <a:ext cx="18288" cy="91738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3696500" y="3281669"/>
            <a:ext cx="7528560" cy="134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Universalização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saneamento básico para uma população de mais de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milhões de pessoas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12 anos, criando condições para a recuperação ambiental da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Baía de Guanabara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bacia do rio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Guandu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sistema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lagunar da Barra da Tijuca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92901" y="5224570"/>
            <a:ext cx="215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GERAÇÃO DE RENDA E EMPREGO NO RJ</a:t>
            </a:r>
            <a:endParaRPr lang="pt-BR" sz="1600" b="1" dirty="0"/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503666" y="5181377"/>
            <a:ext cx="18288" cy="91738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3696500" y="5124638"/>
            <a:ext cx="7528560" cy="10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cerca de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mil empregos diretos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realização de obras e operação, além de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renda </a:t>
            </a:r>
            <a:r>
              <a:rPr lang="pt-BR" sz="19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associado ao consumo das famílias de cerca de </a:t>
            </a:r>
            <a:r>
              <a:rPr lang="pt-BR" sz="19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R$ 34 bilhões</a:t>
            </a:r>
          </a:p>
        </p:txBody>
      </p:sp>
    </p:spTree>
    <p:extLst>
      <p:ext uri="{BB962C8B-B14F-4D97-AF65-F5344CB8AC3E}">
        <p14:creationId xmlns:p14="http://schemas.microsoft.com/office/powerpoint/2010/main" val="89169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6483097" y="3701142"/>
            <a:ext cx="549554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4400" dirty="0">
                <a:sym typeface="Avenir Next Regular"/>
              </a:rPr>
              <a:t>Premissas dos Estudos das Concessões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00379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186900"/>
            <a:ext cx="118555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RECEITA FOI CALCULADA DE ACORDO COM VALORES PARA CADA MUNICÍPIO E CADA TIPOLOGIA</a:t>
            </a:r>
          </a:p>
        </p:txBody>
      </p:sp>
      <p:sp>
        <p:nvSpPr>
          <p:cNvPr id="4" name="Retângulo: Cantos Arredondados 8">
            <a:extLst>
              <a:ext uri="{FF2B5EF4-FFF2-40B4-BE49-F238E27FC236}">
                <a16:creationId xmlns:a16="http://schemas.microsoft.com/office/drawing/2014/main" xmlns="" id="{CE889FB1-FBE4-41F1-8C5C-FD5E89B9C3EC}"/>
              </a:ext>
            </a:extLst>
          </p:cNvPr>
          <p:cNvSpPr/>
          <p:nvPr/>
        </p:nvSpPr>
        <p:spPr>
          <a:xfrm>
            <a:off x="6138106" y="3337150"/>
            <a:ext cx="1737360" cy="731520"/>
          </a:xfrm>
          <a:prstGeom prst="roundRect">
            <a:avLst>
              <a:gd name="adj" fmla="val 21277"/>
            </a:avLst>
          </a:prstGeom>
          <a:solidFill>
            <a:srgbClr val="52BBB5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Receita Faturada (R$)</a:t>
            </a:r>
          </a:p>
        </p:txBody>
      </p:sp>
      <p:sp>
        <p:nvSpPr>
          <p:cNvPr id="5" name="Retângulo: Cantos Arredondados 11">
            <a:extLst>
              <a:ext uri="{FF2B5EF4-FFF2-40B4-BE49-F238E27FC236}">
                <a16:creationId xmlns:a16="http://schemas.microsoft.com/office/drawing/2014/main" xmlns="" id="{4140DFDF-1048-46C2-BE6E-15525AB13CBC}"/>
              </a:ext>
            </a:extLst>
          </p:cNvPr>
          <p:cNvSpPr/>
          <p:nvPr/>
        </p:nvSpPr>
        <p:spPr>
          <a:xfrm>
            <a:off x="6138106" y="4660760"/>
            <a:ext cx="1737360" cy="731520"/>
          </a:xfrm>
          <a:prstGeom prst="roundRect">
            <a:avLst>
              <a:gd name="adj" fmla="val 21277"/>
            </a:avLst>
          </a:prstGeom>
          <a:solidFill>
            <a:srgbClr val="006FB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(1-Inadimplência (%))</a:t>
            </a:r>
          </a:p>
        </p:txBody>
      </p:sp>
      <p:sp>
        <p:nvSpPr>
          <p:cNvPr id="6" name="Retângulo: Cantos Arredondados 22">
            <a:extLst>
              <a:ext uri="{FF2B5EF4-FFF2-40B4-BE49-F238E27FC236}">
                <a16:creationId xmlns:a16="http://schemas.microsoft.com/office/drawing/2014/main" xmlns="" id="{187C6CD0-3A94-4EE1-AFC7-F86415AE3ED5}"/>
              </a:ext>
            </a:extLst>
          </p:cNvPr>
          <p:cNvSpPr/>
          <p:nvPr/>
        </p:nvSpPr>
        <p:spPr>
          <a:xfrm>
            <a:off x="3959572" y="3337150"/>
            <a:ext cx="1737360" cy="731520"/>
          </a:xfrm>
          <a:prstGeom prst="roundRect">
            <a:avLst>
              <a:gd name="adj" fmla="val 21277"/>
            </a:avLst>
          </a:prstGeom>
          <a:solidFill>
            <a:srgbClr val="52BBB5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Volume Faturado (m³)</a:t>
            </a:r>
          </a:p>
        </p:txBody>
      </p:sp>
      <p:sp>
        <p:nvSpPr>
          <p:cNvPr id="8" name="Retângulo: Cantos Arredondados 24">
            <a:extLst>
              <a:ext uri="{FF2B5EF4-FFF2-40B4-BE49-F238E27FC236}">
                <a16:creationId xmlns:a16="http://schemas.microsoft.com/office/drawing/2014/main" xmlns="" id="{BDA42547-CF1A-411C-93FF-14697D733506}"/>
              </a:ext>
            </a:extLst>
          </p:cNvPr>
          <p:cNvSpPr/>
          <p:nvPr/>
        </p:nvSpPr>
        <p:spPr>
          <a:xfrm>
            <a:off x="3959572" y="4660760"/>
            <a:ext cx="1737360" cy="731520"/>
          </a:xfrm>
          <a:prstGeom prst="roundRect">
            <a:avLst>
              <a:gd name="adj" fmla="val 21277"/>
            </a:avLst>
          </a:prstGeom>
          <a:solidFill>
            <a:srgbClr val="006FB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Tarifa (R$/m³)</a:t>
            </a:r>
          </a:p>
        </p:txBody>
      </p:sp>
      <p:sp>
        <p:nvSpPr>
          <p:cNvPr id="9" name="Retângulo: Cantos Arredondados 34">
            <a:extLst>
              <a:ext uri="{FF2B5EF4-FFF2-40B4-BE49-F238E27FC236}">
                <a16:creationId xmlns:a16="http://schemas.microsoft.com/office/drawing/2014/main" xmlns="" id="{30A45EFA-E73A-46E6-BFF0-61771F995375}"/>
              </a:ext>
            </a:extLst>
          </p:cNvPr>
          <p:cNvSpPr/>
          <p:nvPr/>
        </p:nvSpPr>
        <p:spPr>
          <a:xfrm>
            <a:off x="8316640" y="4660760"/>
            <a:ext cx="1737360" cy="731520"/>
          </a:xfrm>
          <a:prstGeom prst="roundRect">
            <a:avLst>
              <a:gd name="adj" fmla="val 13937"/>
            </a:avLst>
          </a:prstGeom>
          <a:solidFill>
            <a:srgbClr val="006FB9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Receita Arrecadada (R$)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123F94CF-76D5-4B5E-A894-F62100AA7575}"/>
              </a:ext>
            </a:extLst>
          </p:cNvPr>
          <p:cNvSpPr txBox="1"/>
          <p:nvPr/>
        </p:nvSpPr>
        <p:spPr>
          <a:xfrm>
            <a:off x="6781404" y="4103105"/>
            <a:ext cx="45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AE499E9E-820C-4162-B25F-EF29BD874AA4}"/>
              </a:ext>
            </a:extLst>
          </p:cNvPr>
          <p:cNvSpPr txBox="1"/>
          <p:nvPr/>
        </p:nvSpPr>
        <p:spPr>
          <a:xfrm>
            <a:off x="5833699" y="3435594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F67F3AF6-24DE-4D7A-A8B3-DEABFD675D57}"/>
              </a:ext>
            </a:extLst>
          </p:cNvPr>
          <p:cNvSpPr txBox="1"/>
          <p:nvPr/>
        </p:nvSpPr>
        <p:spPr>
          <a:xfrm>
            <a:off x="4642945" y="410310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FAFC992B-B70D-4BF2-BBCF-862769960DA5}"/>
              </a:ext>
            </a:extLst>
          </p:cNvPr>
          <p:cNvSpPr txBox="1"/>
          <p:nvPr/>
        </p:nvSpPr>
        <p:spPr>
          <a:xfrm>
            <a:off x="3672003" y="343559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14" name="Retângulo: Cantos Arredondados 22">
            <a:extLst>
              <a:ext uri="{FF2B5EF4-FFF2-40B4-BE49-F238E27FC236}">
                <a16:creationId xmlns:a16="http://schemas.microsoft.com/office/drawing/2014/main" xmlns="" id="{7FA1436D-0EC0-42A5-B2FD-61C65CA36179}"/>
              </a:ext>
            </a:extLst>
          </p:cNvPr>
          <p:cNvSpPr/>
          <p:nvPr/>
        </p:nvSpPr>
        <p:spPr>
          <a:xfrm>
            <a:off x="1785112" y="2013540"/>
            <a:ext cx="1737360" cy="731520"/>
          </a:xfrm>
          <a:prstGeom prst="roundRect">
            <a:avLst>
              <a:gd name="adj" fmla="val 21277"/>
            </a:avLst>
          </a:prstGeom>
          <a:solidFill>
            <a:srgbClr val="65B32E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Atendimento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(# Habitantes)</a:t>
            </a:r>
          </a:p>
        </p:txBody>
      </p:sp>
      <p:sp>
        <p:nvSpPr>
          <p:cNvPr id="15" name="Right Brace 13">
            <a:extLst>
              <a:ext uri="{FF2B5EF4-FFF2-40B4-BE49-F238E27FC236}">
                <a16:creationId xmlns:a16="http://schemas.microsoft.com/office/drawing/2014/main" xmlns="" id="{C5890A44-A20A-46CB-BA53-17A13906240F}"/>
              </a:ext>
            </a:extLst>
          </p:cNvPr>
          <p:cNvSpPr/>
          <p:nvPr/>
        </p:nvSpPr>
        <p:spPr>
          <a:xfrm>
            <a:off x="3442609" y="2006727"/>
            <a:ext cx="251428" cy="3380955"/>
          </a:xfrm>
          <a:prstGeom prst="rightBrace">
            <a:avLst>
              <a:gd name="adj1" fmla="val 8333"/>
              <a:gd name="adj2" fmla="val 49799"/>
            </a:avLst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EEA098-D641-4CD6-8AD5-E52E66AA1E3A}"/>
              </a:ext>
            </a:extLst>
          </p:cNvPr>
          <p:cNvSpPr txBox="1"/>
          <p:nvPr/>
        </p:nvSpPr>
        <p:spPr>
          <a:xfrm>
            <a:off x="2477731" y="277949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xmlns="" id="{36CDEB53-C8E4-4CD7-8D1B-A41DBA381F28}"/>
              </a:ext>
            </a:extLst>
          </p:cNvPr>
          <p:cNvSpPr txBox="1"/>
          <p:nvPr/>
        </p:nvSpPr>
        <p:spPr>
          <a:xfrm>
            <a:off x="2477731" y="410310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18" name="Retângulo: Cantos Arredondados 24">
            <a:extLst>
              <a:ext uri="{FF2B5EF4-FFF2-40B4-BE49-F238E27FC236}">
                <a16:creationId xmlns:a16="http://schemas.microsoft.com/office/drawing/2014/main" xmlns="" id="{8566F532-1C8D-4F0C-87F7-3C2F5880FA14}"/>
              </a:ext>
            </a:extLst>
          </p:cNvPr>
          <p:cNvSpPr/>
          <p:nvPr/>
        </p:nvSpPr>
        <p:spPr>
          <a:xfrm>
            <a:off x="1781038" y="3337150"/>
            <a:ext cx="1737360" cy="731520"/>
          </a:xfrm>
          <a:prstGeom prst="roundRect">
            <a:avLst>
              <a:gd name="adj" fmla="val 21277"/>
            </a:avLst>
          </a:prstGeom>
          <a:solidFill>
            <a:srgbClr val="52BBB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Volume por 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Hab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(l/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hab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/dia) x 365 /1000 </a:t>
            </a:r>
          </a:p>
        </p:txBody>
      </p:sp>
      <p:sp>
        <p:nvSpPr>
          <p:cNvPr id="19" name="Retângulo: Cantos Arredondados 24">
            <a:extLst>
              <a:ext uri="{FF2B5EF4-FFF2-40B4-BE49-F238E27FC236}">
                <a16:creationId xmlns:a16="http://schemas.microsoft.com/office/drawing/2014/main" xmlns="" id="{E5B8F85E-7FC9-4D9E-AF48-3A0B9D6468C7}"/>
              </a:ext>
            </a:extLst>
          </p:cNvPr>
          <p:cNvSpPr/>
          <p:nvPr/>
        </p:nvSpPr>
        <p:spPr>
          <a:xfrm>
            <a:off x="1781038" y="4660760"/>
            <a:ext cx="1737360" cy="731520"/>
          </a:xfrm>
          <a:prstGeom prst="roundRect">
            <a:avLst>
              <a:gd name="adj" fmla="val 21277"/>
            </a:avLst>
          </a:prstGeom>
          <a:solidFill>
            <a:srgbClr val="006FB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Taxa de 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Hidrometração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(%)</a:t>
            </a:r>
          </a:p>
        </p:txBody>
      </p:sp>
      <p:sp>
        <p:nvSpPr>
          <p:cNvPr id="20" name="Right Brace 21">
            <a:extLst>
              <a:ext uri="{FF2B5EF4-FFF2-40B4-BE49-F238E27FC236}">
                <a16:creationId xmlns:a16="http://schemas.microsoft.com/office/drawing/2014/main" xmlns="" id="{97DF33B5-8DA8-43E0-9DAA-9C2A23523543}"/>
              </a:ext>
            </a:extLst>
          </p:cNvPr>
          <p:cNvSpPr/>
          <p:nvPr/>
        </p:nvSpPr>
        <p:spPr>
          <a:xfrm>
            <a:off x="5611754" y="3302715"/>
            <a:ext cx="253233" cy="2102850"/>
          </a:xfrm>
          <a:prstGeom prst="rightBrace">
            <a:avLst>
              <a:gd name="adj1" fmla="val 8333"/>
              <a:gd name="adj2" fmla="val 19937"/>
            </a:avLst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F87CB076-F081-42BF-968C-1D40AF9212FF}"/>
              </a:ext>
            </a:extLst>
          </p:cNvPr>
          <p:cNvSpPr txBox="1"/>
          <p:nvPr/>
        </p:nvSpPr>
        <p:spPr>
          <a:xfrm>
            <a:off x="8012821" y="47921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22" name="Right Brace 23">
            <a:extLst>
              <a:ext uri="{FF2B5EF4-FFF2-40B4-BE49-F238E27FC236}">
                <a16:creationId xmlns:a16="http://schemas.microsoft.com/office/drawing/2014/main" xmlns="" id="{F7C7543A-52D2-439F-840B-BA03159940F1}"/>
              </a:ext>
            </a:extLst>
          </p:cNvPr>
          <p:cNvSpPr/>
          <p:nvPr/>
        </p:nvSpPr>
        <p:spPr>
          <a:xfrm>
            <a:off x="7784372" y="3289605"/>
            <a:ext cx="266631" cy="2102850"/>
          </a:xfrm>
          <a:prstGeom prst="rightBrace">
            <a:avLst>
              <a:gd name="adj1" fmla="val 8333"/>
              <a:gd name="adj2" fmla="val 83329"/>
            </a:avLst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8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210179"/>
            <a:ext cx="1185553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GANHOS DE EFICIÊNCIA NA OPERAÇÃO OCASIONAM FORTE DE GERAÇÃO DE CAIXA QUE POSSIBILITAM A REALIZAÇÃO DOS INVESTIMENTOS PREVISTOS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426308"/>
              </p:ext>
            </p:extLst>
          </p:nvPr>
        </p:nvGraphicFramePr>
        <p:xfrm>
          <a:off x="162728" y="2847374"/>
          <a:ext cx="5833812" cy="30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xmlns="" id="{9DD374B3-D07F-4030-9828-CC9E92981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385750"/>
              </p:ext>
            </p:extLst>
          </p:nvPr>
        </p:nvGraphicFramePr>
        <p:xfrm>
          <a:off x="5958519" y="2966755"/>
          <a:ext cx="6233481" cy="279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13F753D-1FB2-439F-B673-1145367C3682}"/>
              </a:ext>
            </a:extLst>
          </p:cNvPr>
          <p:cNvSpPr txBox="1"/>
          <p:nvPr/>
        </p:nvSpPr>
        <p:spPr>
          <a:xfrm>
            <a:off x="6535554" y="2569017"/>
            <a:ext cx="5279518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REDUÇÃO DE PERDAS</a:t>
            </a:r>
            <a:endParaRPr lang="pt-BR" sz="2000" dirty="0">
              <a:solidFill>
                <a:srgbClr val="1E4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13F753D-1FB2-439F-B673-1145367C3682}"/>
              </a:ext>
            </a:extLst>
          </p:cNvPr>
          <p:cNvSpPr txBox="1"/>
          <p:nvPr/>
        </p:nvSpPr>
        <p:spPr>
          <a:xfrm>
            <a:off x="375385" y="2569017"/>
            <a:ext cx="5587527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REDUÇÃO DA INADIMPLÊNCIA</a:t>
            </a:r>
            <a:endParaRPr lang="pt-BR" sz="2000" dirty="0">
              <a:solidFill>
                <a:srgbClr val="1E4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81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8232" y="86316"/>
            <a:ext cx="118555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A RECEITA FATURADA AUMENTA DOS 4 BLOCOS ATÉ O 7º ANO, QUANDO ATINGE UMA MAIOR ESTABILIDADE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D7A9C48D-5F44-4095-BF84-5E9333749CF1}"/>
              </a:ext>
            </a:extLst>
          </p:cNvPr>
          <p:cNvSpPr txBox="1">
            <a:spLocks/>
          </p:cNvSpPr>
          <p:nvPr/>
        </p:nvSpPr>
        <p:spPr>
          <a:xfrm>
            <a:off x="382248" y="5765800"/>
            <a:ext cx="7115832" cy="10099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40"/>
              </a:spcBef>
              <a:buClr>
                <a:srgbClr val="65B32E"/>
              </a:buClr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Direta Faturada (35 anos): R$ 337 bilhões</a:t>
            </a:r>
          </a:p>
          <a:p>
            <a:pPr lvl="1" algn="just">
              <a:spcBef>
                <a:spcPts val="540"/>
              </a:spcBef>
              <a:buClr>
                <a:srgbClr val="65B32E"/>
              </a:buClr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Água: R$ 205 bilhões</a:t>
            </a:r>
          </a:p>
          <a:p>
            <a:pPr lvl="1" algn="just">
              <a:spcBef>
                <a:spcPts val="540"/>
              </a:spcBef>
              <a:buClr>
                <a:srgbClr val="65B32E"/>
              </a:buClr>
            </a:pPr>
            <a:r>
              <a:rPr lang="pt-BR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Esgoto: R$ 132 bilhões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5890DDE3-DA62-44A0-AED0-79547B7D8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434496"/>
              </p:ext>
            </p:extLst>
          </p:nvPr>
        </p:nvGraphicFramePr>
        <p:xfrm>
          <a:off x="61912" y="1277268"/>
          <a:ext cx="12068176" cy="438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22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216904"/>
            <a:ext cx="1185553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O DIAGNÓSTICO DA INFRAESTRUTURA FOI FEITO POR MUNICÍPIO, PROPICIANDO UM BOM CONHECIMENTO DOS SISTEMAS ATUAIS</a:t>
            </a: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85C198B8-48FD-47F1-A67B-05674999E12D}"/>
              </a:ext>
            </a:extLst>
          </p:cNvPr>
          <p:cNvSpPr/>
          <p:nvPr/>
        </p:nvSpPr>
        <p:spPr>
          <a:xfrm>
            <a:off x="111280" y="2712048"/>
            <a:ext cx="1908020" cy="864000"/>
          </a:xfrm>
          <a:prstGeom prst="roundRect">
            <a:avLst/>
          </a:prstGeom>
          <a:solidFill>
            <a:srgbClr val="1E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VISITAS DE CAMPO</a:t>
            </a:r>
            <a:endParaRPr lang="pt-BR" sz="1440" b="1" dirty="0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xmlns="" id="{9D27A555-1614-4B3B-847B-A5AE611D413B}"/>
              </a:ext>
            </a:extLst>
          </p:cNvPr>
          <p:cNvSpPr/>
          <p:nvPr/>
        </p:nvSpPr>
        <p:spPr>
          <a:xfrm>
            <a:off x="111280" y="4064785"/>
            <a:ext cx="1908020" cy="864000"/>
          </a:xfrm>
          <a:prstGeom prst="roundRect">
            <a:avLst/>
          </a:prstGeom>
          <a:solidFill>
            <a:srgbClr val="1E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INFRAESTRUTURA DE ÁGUA E ESGOTO</a:t>
            </a:r>
            <a:endParaRPr lang="pt-BR" sz="1440" b="1" dirty="0"/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xmlns="" id="{A1C34DF2-EECE-4C14-9BDD-8D5828917A75}"/>
              </a:ext>
            </a:extLst>
          </p:cNvPr>
          <p:cNvSpPr/>
          <p:nvPr/>
        </p:nvSpPr>
        <p:spPr>
          <a:xfrm>
            <a:off x="111280" y="5413963"/>
            <a:ext cx="1908020" cy="864000"/>
          </a:xfrm>
          <a:prstGeom prst="roundRect">
            <a:avLst/>
          </a:prstGeom>
          <a:solidFill>
            <a:srgbClr val="1E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INFORMAÇÕES COMPLEMENTARES</a:t>
            </a:r>
            <a:endParaRPr lang="pt-BR" sz="1440" b="1" dirty="0"/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xmlns="" id="{2D0A0A3B-383B-4861-824F-4257E2B0C4F3}"/>
              </a:ext>
            </a:extLst>
          </p:cNvPr>
          <p:cNvSpPr/>
          <p:nvPr/>
        </p:nvSpPr>
        <p:spPr>
          <a:xfrm>
            <a:off x="3604801" y="2692456"/>
            <a:ext cx="1908020" cy="864000"/>
          </a:xfrm>
          <a:prstGeom prst="roundRect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40" b="1" dirty="0">
                <a:solidFill>
                  <a:schemeClr val="bg1"/>
                </a:solidFill>
              </a:rPr>
              <a:t>64 Sedes de Municípios e Principais Distritos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xmlns="" id="{DF05780B-0CA2-45F1-BD43-1915091265F4}"/>
              </a:ext>
            </a:extLst>
          </p:cNvPr>
          <p:cNvSpPr/>
          <p:nvPr/>
        </p:nvSpPr>
        <p:spPr>
          <a:xfrm>
            <a:off x="3604801" y="4042747"/>
            <a:ext cx="1908020" cy="864000"/>
          </a:xfrm>
          <a:prstGeom prst="roundRect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40" b="1" dirty="0">
                <a:solidFill>
                  <a:schemeClr val="bg1"/>
                </a:solidFill>
              </a:rPr>
              <a:t>Captações, ETAs, ETEs, Reservatórios, EEEBs, EEABs, EEATs, Redes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xmlns="" id="{ED79C2CB-736B-4088-843D-9B739BE8D152}"/>
              </a:ext>
            </a:extLst>
          </p:cNvPr>
          <p:cNvSpPr/>
          <p:nvPr/>
        </p:nvSpPr>
        <p:spPr>
          <a:xfrm>
            <a:off x="3604801" y="5394371"/>
            <a:ext cx="1908020" cy="864000"/>
          </a:xfrm>
          <a:prstGeom prst="roundRect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40" b="1" dirty="0">
                <a:solidFill>
                  <a:schemeClr val="bg1"/>
                </a:solidFill>
              </a:rPr>
              <a:t>Licenciamentos, Obras em Andamento, Disposição de Resíduos, Indicadores</a:t>
            </a:r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xmlns="" id="{E0F27EDD-81A5-492C-9FA4-17077B6568BF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2019300" y="3124456"/>
            <a:ext cx="1585501" cy="19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1">
            <a:extLst>
              <a:ext uri="{FF2B5EF4-FFF2-40B4-BE49-F238E27FC236}">
                <a16:creationId xmlns:a16="http://schemas.microsoft.com/office/drawing/2014/main" xmlns="" id="{A1A42CDB-9709-44B9-ADBD-E610DF401D6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019300" y="4474747"/>
            <a:ext cx="1585501" cy="220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3">
            <a:extLst>
              <a:ext uri="{FF2B5EF4-FFF2-40B4-BE49-F238E27FC236}">
                <a16:creationId xmlns:a16="http://schemas.microsoft.com/office/drawing/2014/main" xmlns="" id="{791F672C-1711-4BE8-A45F-3186CE861A89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2019300" y="5826371"/>
            <a:ext cx="1585501" cy="19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33F836C-9841-4336-A87D-1CEA1ED1D85B}"/>
              </a:ext>
            </a:extLst>
          </p:cNvPr>
          <p:cNvSpPr txBox="1">
            <a:spLocks/>
          </p:cNvSpPr>
          <p:nvPr/>
        </p:nvSpPr>
        <p:spPr>
          <a:xfrm>
            <a:off x="1543512" y="2789038"/>
            <a:ext cx="2580292" cy="3902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20"/>
              </a:spcBef>
              <a:buNone/>
            </a:pPr>
            <a:r>
              <a:rPr lang="pt-BR" sz="1440" b="1" dirty="0">
                <a:solidFill>
                  <a:schemeClr val="tx1">
                    <a:lumMod val="50000"/>
                  </a:schemeClr>
                </a:solidFill>
              </a:rPr>
              <a:t>Engenheiros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2939AF06-B42D-4303-9FBE-ECCE6A699944}"/>
              </a:ext>
            </a:extLst>
          </p:cNvPr>
          <p:cNvSpPr txBox="1">
            <a:spLocks/>
          </p:cNvSpPr>
          <p:nvPr/>
        </p:nvSpPr>
        <p:spPr>
          <a:xfrm>
            <a:off x="1543512" y="4249636"/>
            <a:ext cx="2580292" cy="3902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20"/>
              </a:spcBef>
              <a:buNone/>
            </a:pPr>
            <a:r>
              <a:rPr lang="pt-BR" sz="1440" b="1" dirty="0">
                <a:solidFill>
                  <a:schemeClr val="tx1">
                    <a:lumMod val="50000"/>
                  </a:schemeClr>
                </a:solidFill>
              </a:rPr>
              <a:t>Relatórios</a:t>
            </a:r>
          </a:p>
          <a:p>
            <a:pPr marL="0" indent="0" algn="ctr">
              <a:spcBef>
                <a:spcPts val="720"/>
              </a:spcBef>
              <a:buNone/>
            </a:pPr>
            <a:r>
              <a:rPr lang="pt-BR" sz="1440" b="1" dirty="0">
                <a:solidFill>
                  <a:schemeClr val="tx1">
                    <a:lumMod val="50000"/>
                  </a:schemeClr>
                </a:solidFill>
              </a:rPr>
              <a:t> Detalhados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3378C2D7-8664-493C-9715-5BD355132304}"/>
              </a:ext>
            </a:extLst>
          </p:cNvPr>
          <p:cNvSpPr txBox="1">
            <a:spLocks/>
          </p:cNvSpPr>
          <p:nvPr/>
        </p:nvSpPr>
        <p:spPr>
          <a:xfrm>
            <a:off x="1605152" y="5487496"/>
            <a:ext cx="2457013" cy="3902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20"/>
              </a:spcBef>
              <a:buNone/>
            </a:pPr>
            <a:r>
              <a:rPr lang="pt-BR" sz="1440" b="1" dirty="0">
                <a:solidFill>
                  <a:schemeClr val="tx1">
                    <a:lumMod val="50000"/>
                  </a:schemeClr>
                </a:solidFill>
              </a:rPr>
              <a:t>Documentação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C29B9186-DED0-44F8-BFD6-96BD837F6C5E}"/>
              </a:ext>
            </a:extLst>
          </p:cNvPr>
          <p:cNvSpPr txBox="1">
            <a:spLocks/>
          </p:cNvSpPr>
          <p:nvPr/>
        </p:nvSpPr>
        <p:spPr>
          <a:xfrm>
            <a:off x="532845" y="1631560"/>
            <a:ext cx="11025171" cy="11322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86">
              <a:lnSpc>
                <a:spcPct val="107000"/>
              </a:lnSpc>
              <a:spcBef>
                <a:spcPts val="600"/>
              </a:spcBef>
              <a:buNone/>
            </a:pP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elaborados </a:t>
            </a:r>
            <a:r>
              <a:rPr lang="pt-BR" sz="20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relatórios individuais para cada sede de município</a:t>
            </a:r>
            <a:r>
              <a:rPr lang="pt-BR" sz="20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contendo informações básicas sobre os sistemas de Abastecimento de Água e de Esgotamento Sanitário existentes. </a:t>
            </a:r>
          </a:p>
        </p:txBody>
      </p:sp>
      <p:sp>
        <p:nvSpPr>
          <p:cNvPr id="33" name="Rectangle: Rounded Corners 1">
            <a:extLst>
              <a:ext uri="{FF2B5EF4-FFF2-40B4-BE49-F238E27FC236}">
                <a16:creationId xmlns:a16="http://schemas.microsoft.com/office/drawing/2014/main" xmlns="" id="{85C198B8-48FD-47F1-A67B-05674999E12D}"/>
              </a:ext>
            </a:extLst>
          </p:cNvPr>
          <p:cNvSpPr/>
          <p:nvPr/>
        </p:nvSpPr>
        <p:spPr>
          <a:xfrm>
            <a:off x="6034395" y="2712048"/>
            <a:ext cx="1908020" cy="864000"/>
          </a:xfrm>
          <a:prstGeom prst="roundRect">
            <a:avLst/>
          </a:prstGeom>
          <a:solidFill>
            <a:srgbClr val="1E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CAPACIDADES DAS INSTALAÇÕES</a:t>
            </a:r>
          </a:p>
        </p:txBody>
      </p:sp>
      <p:sp>
        <p:nvSpPr>
          <p:cNvPr id="34" name="Rectangle: Rounded Corners 10">
            <a:extLst>
              <a:ext uri="{FF2B5EF4-FFF2-40B4-BE49-F238E27FC236}">
                <a16:creationId xmlns:a16="http://schemas.microsoft.com/office/drawing/2014/main" xmlns="" id="{9D27A555-1614-4B3B-847B-A5AE611D413B}"/>
              </a:ext>
            </a:extLst>
          </p:cNvPr>
          <p:cNvSpPr/>
          <p:nvPr/>
        </p:nvSpPr>
        <p:spPr>
          <a:xfrm>
            <a:off x="6034395" y="4064785"/>
            <a:ext cx="1908020" cy="864000"/>
          </a:xfrm>
          <a:prstGeom prst="roundRect">
            <a:avLst/>
          </a:prstGeom>
          <a:solidFill>
            <a:srgbClr val="1E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CONDIÇÃO DAS INSTALAÇÕES</a:t>
            </a: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xmlns="" id="{2D0A0A3B-383B-4861-824F-4257E2B0C4F3}"/>
              </a:ext>
            </a:extLst>
          </p:cNvPr>
          <p:cNvSpPr/>
          <p:nvPr/>
        </p:nvSpPr>
        <p:spPr>
          <a:xfrm>
            <a:off x="9527916" y="2692456"/>
            <a:ext cx="1908020" cy="864000"/>
          </a:xfrm>
          <a:prstGeom prst="roundRect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40" b="1" dirty="0">
                <a:solidFill>
                  <a:schemeClr val="bg1"/>
                </a:solidFill>
              </a:rPr>
              <a:t>Dados específicos sobre a capacidade das principais unidades</a:t>
            </a:r>
          </a:p>
        </p:txBody>
      </p:sp>
      <p:sp>
        <p:nvSpPr>
          <p:cNvPr id="36" name="Rectangle: Rounded Corners 14">
            <a:extLst>
              <a:ext uri="{FF2B5EF4-FFF2-40B4-BE49-F238E27FC236}">
                <a16:creationId xmlns:a16="http://schemas.microsoft.com/office/drawing/2014/main" xmlns="" id="{DF05780B-0CA2-45F1-BD43-1915091265F4}"/>
              </a:ext>
            </a:extLst>
          </p:cNvPr>
          <p:cNvSpPr/>
          <p:nvPr/>
        </p:nvSpPr>
        <p:spPr>
          <a:xfrm>
            <a:off x="9527916" y="4042747"/>
            <a:ext cx="1908020" cy="864000"/>
          </a:xfrm>
          <a:prstGeom prst="roundRect">
            <a:avLst/>
          </a:prstGeom>
          <a:solidFill>
            <a:srgbClr val="00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40" b="1" dirty="0">
                <a:solidFill>
                  <a:schemeClr val="bg1"/>
                </a:solidFill>
              </a:rPr>
              <a:t>Registro das principais unidades totalizando 1.312 instalações</a:t>
            </a:r>
          </a:p>
        </p:txBody>
      </p:sp>
      <p:cxnSp>
        <p:nvCxnSpPr>
          <p:cNvPr id="37" name="Straight Arrow Connector 19">
            <a:extLst>
              <a:ext uri="{FF2B5EF4-FFF2-40B4-BE49-F238E27FC236}">
                <a16:creationId xmlns:a16="http://schemas.microsoft.com/office/drawing/2014/main" xmlns="" id="{E0F27EDD-81A5-492C-9FA4-17077B6568BF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 flipV="1">
            <a:off x="7942415" y="3124456"/>
            <a:ext cx="1585501" cy="19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>
            <a:extLst>
              <a:ext uri="{FF2B5EF4-FFF2-40B4-BE49-F238E27FC236}">
                <a16:creationId xmlns:a16="http://schemas.microsoft.com/office/drawing/2014/main" xmlns="" id="{A1A42CDB-9709-44B9-ADBD-E610DF401D6F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7942415" y="4474747"/>
            <a:ext cx="1585501" cy="220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xmlns="" id="{F33F836C-9841-4336-A87D-1CEA1ED1D85B}"/>
              </a:ext>
            </a:extLst>
          </p:cNvPr>
          <p:cNvSpPr txBox="1">
            <a:spLocks/>
          </p:cNvSpPr>
          <p:nvPr/>
        </p:nvSpPr>
        <p:spPr>
          <a:xfrm>
            <a:off x="8056346" y="2923788"/>
            <a:ext cx="1461945" cy="3902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pt-BR"/>
            </a:defPPr>
            <a:lvl1pPr indent="0" algn="ctr" defTabSz="914400">
              <a:spcBef>
                <a:spcPts val="72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440" b="1">
                <a:solidFill>
                  <a:schemeClr val="tx1">
                    <a:lumMod val="50000"/>
                  </a:schemeClr>
                </a:solidFill>
              </a:defRPr>
            </a:lvl1pPr>
            <a:lvl2pPr marL="713232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>
                <a:solidFill>
                  <a:schemeClr val="bg1"/>
                </a:solidFill>
              </a:defRPr>
            </a:lvl2pPr>
            <a:lvl3pPr marL="1069848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>
                <a:solidFill>
                  <a:schemeClr val="bg1"/>
                </a:solidFill>
              </a:defRPr>
            </a:lvl3pPr>
            <a:lvl4pPr marL="1426464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>
                <a:solidFill>
                  <a:schemeClr val="bg1"/>
                </a:solidFill>
              </a:defRPr>
            </a:lvl4pPr>
            <a:lvl5pPr marL="1783080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>
                <a:solidFill>
                  <a:schemeClr val="bg1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dirty="0"/>
              <a:t>Informações Técnicas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xmlns="" id="{2939AF06-B42D-4303-9FBE-ECCE6A699944}"/>
              </a:ext>
            </a:extLst>
          </p:cNvPr>
          <p:cNvSpPr txBox="1">
            <a:spLocks/>
          </p:cNvSpPr>
          <p:nvPr/>
        </p:nvSpPr>
        <p:spPr>
          <a:xfrm>
            <a:off x="7466627" y="4249636"/>
            <a:ext cx="2580292" cy="3902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pt-BR"/>
            </a:defPPr>
            <a:lvl1pPr indent="0" algn="ctr" defTabSz="914400">
              <a:spcBef>
                <a:spcPts val="72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440" b="1">
                <a:solidFill>
                  <a:schemeClr val="tx1">
                    <a:lumMod val="50000"/>
                  </a:schemeClr>
                </a:solidFill>
              </a:defRPr>
            </a:lvl1pPr>
            <a:lvl2pPr marL="713232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>
                <a:solidFill>
                  <a:schemeClr val="bg1"/>
                </a:solidFill>
              </a:defRPr>
            </a:lvl2pPr>
            <a:lvl3pPr marL="1069848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>
                <a:solidFill>
                  <a:schemeClr val="bg1"/>
                </a:solidFill>
              </a:defRPr>
            </a:lvl3pPr>
            <a:lvl4pPr marL="1426464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>
                <a:solidFill>
                  <a:schemeClr val="bg1"/>
                </a:solidFill>
              </a:defRPr>
            </a:lvl4pPr>
            <a:lvl5pPr marL="1783080" indent="-356616" defTabSz="91440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>
                <a:solidFill>
                  <a:schemeClr val="bg1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dirty="0"/>
              <a:t>Relatório</a:t>
            </a:r>
          </a:p>
          <a:p>
            <a:r>
              <a:rPr lang="pt-BR" dirty="0"/>
              <a:t> Fotográficos</a:t>
            </a:r>
          </a:p>
        </p:txBody>
      </p:sp>
    </p:spTree>
    <p:extLst>
      <p:ext uri="{BB962C8B-B14F-4D97-AF65-F5344CB8AC3E}">
        <p14:creationId xmlns:p14="http://schemas.microsoft.com/office/powerpoint/2010/main" val="226380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6158"/>
          <a:stretch/>
        </p:blipFill>
        <p:spPr>
          <a:xfrm>
            <a:off x="2079047" y="1449270"/>
            <a:ext cx="8316237" cy="5322898"/>
          </a:xfrm>
          <a:prstGeom prst="rect">
            <a:avLst/>
          </a:prstGeom>
        </p:spPr>
      </p:pic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239054"/>
            <a:ext cx="1185553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PROJETO REFERENCIAL DE ENGENHARIA ROBUSTO OFERECE SEGURANÇA PARA O LEVANTAMENTO DO CAPEX E OPEX DO PROJETOO DE ÁGUA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13F753D-1FB2-439F-B673-1145367C3682}"/>
              </a:ext>
            </a:extLst>
          </p:cNvPr>
          <p:cNvSpPr txBox="1"/>
          <p:nvPr/>
        </p:nvSpPr>
        <p:spPr>
          <a:xfrm>
            <a:off x="0" y="1837514"/>
            <a:ext cx="5279518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1E4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PROJETO SISTEMA DE ÁGUA</a:t>
            </a:r>
            <a:endParaRPr lang="pt-BR" sz="2000" dirty="0">
              <a:solidFill>
                <a:srgbClr val="1E4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162728" y="186900"/>
            <a:ext cx="1185553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2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PREMISSAS DE ENGENHARIA – COMPOSIÇÃO DOS CUSTOS OPERACIONAIS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F75A4625-ADB1-4421-B464-12B1CB560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30417"/>
              </p:ext>
            </p:extLst>
          </p:nvPr>
        </p:nvGraphicFramePr>
        <p:xfrm>
          <a:off x="56408" y="1491361"/>
          <a:ext cx="12068176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8334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45BD3B3-79B5-464F-B667-C9715955F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2" y="5127046"/>
            <a:ext cx="3603751" cy="401454"/>
          </a:xfrm>
          <a:prstGeom prst="rect">
            <a:avLst/>
          </a:prstGeom>
        </p:spPr>
      </p:pic>
      <p:sp>
        <p:nvSpPr>
          <p:cNvPr id="6" name="Nome do tema">
            <a:extLst>
              <a:ext uri="{FF2B5EF4-FFF2-40B4-BE49-F238E27FC236}">
                <a16:creationId xmlns:a16="http://schemas.microsoft.com/office/drawing/2014/main" xmlns="" id="{1C282CA2-3395-4AA2-A05B-E13409252283}"/>
              </a:ext>
            </a:extLst>
          </p:cNvPr>
          <p:cNvSpPr txBox="1"/>
          <p:nvPr/>
        </p:nvSpPr>
        <p:spPr>
          <a:xfrm>
            <a:off x="610902" y="1727717"/>
            <a:ext cx="750439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venir Next Regular"/>
              </a:rPr>
              <a:t>Obrigado.</a:t>
            </a:r>
          </a:p>
        </p:txBody>
      </p:sp>
      <p:sp>
        <p:nvSpPr>
          <p:cNvPr id="4" name="CaixaDeTexto 15"/>
          <p:cNvSpPr/>
          <p:nvPr/>
        </p:nvSpPr>
        <p:spPr>
          <a:xfrm>
            <a:off x="8271780" y="3911132"/>
            <a:ext cx="2989131" cy="283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facebook.com/</a:t>
            </a:r>
            <a:r>
              <a:rPr dirty="0" err="1"/>
              <a:t>bndes.imprensa</a:t>
            </a:r>
            <a:endParaRPr dirty="0"/>
          </a:p>
          <a:p>
            <a:pPr>
              <a:lnSpc>
                <a:spcPct val="200000"/>
              </a:lnSpc>
              <a:spcBef>
                <a:spcPts val="6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twitter.com/</a:t>
            </a:r>
            <a:r>
              <a:rPr dirty="0" err="1"/>
              <a:t>bndes</a:t>
            </a:r>
            <a:endParaRPr dirty="0"/>
          </a:p>
          <a:p>
            <a:pPr>
              <a:lnSpc>
                <a:spcPct val="200000"/>
              </a:lnSpc>
              <a:spcBef>
                <a:spcPts val="6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youtube.com/</a:t>
            </a:r>
            <a:r>
              <a:rPr dirty="0" err="1"/>
              <a:t>bndesgovbr</a:t>
            </a:r>
            <a:r>
              <a:rPr lang="pt-BR" dirty="0"/>
              <a:t> linkedin.com/</a:t>
            </a:r>
            <a:r>
              <a:rPr lang="pt-BR" dirty="0" err="1"/>
              <a:t>company</a:t>
            </a:r>
            <a:r>
              <a:rPr lang="pt-BR" dirty="0"/>
              <a:t>/</a:t>
            </a:r>
            <a:r>
              <a:rPr lang="pt-BR" dirty="0" err="1"/>
              <a:t>bndes</a:t>
            </a:r>
            <a:endParaRPr lang="pt-BR" dirty="0"/>
          </a:p>
          <a:p>
            <a:pPr>
              <a:lnSpc>
                <a:spcPct val="200000"/>
              </a:lnSpc>
              <a:spcBef>
                <a:spcPts val="6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>
                <a:solidFill>
                  <a:srgbClr val="FFFFFF"/>
                </a:solidFill>
                <a:latin typeface="Arial"/>
                <a:cs typeface="Arial"/>
              </a:rPr>
              <a:t>Instagram.com/</a:t>
            </a:r>
            <a:r>
              <a:rPr lang="pt-BR" sz="1600" dirty="0" err="1">
                <a:solidFill>
                  <a:srgbClr val="FFFFFF"/>
                </a:solidFill>
                <a:latin typeface="Arial"/>
                <a:cs typeface="Arial"/>
              </a:rPr>
              <a:t>bndesgovbr</a:t>
            </a:r>
            <a:endParaRPr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CaixaDeTexto 18"/>
          <p:cNvSpPr/>
          <p:nvPr/>
        </p:nvSpPr>
        <p:spPr>
          <a:xfrm>
            <a:off x="8251650" y="339001"/>
            <a:ext cx="3163431" cy="32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Portal BNDES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www.bndes.gov.br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Atendimento</a:t>
            </a:r>
            <a:r>
              <a:rPr sz="1400" dirty="0"/>
              <a:t> </a:t>
            </a:r>
            <a:r>
              <a:rPr sz="1400" dirty="0" err="1"/>
              <a:t>Empresarial</a:t>
            </a:r>
            <a:endParaRPr sz="1400"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0800 702 6337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Chamadas</a:t>
            </a:r>
            <a:r>
              <a:rPr sz="1400" dirty="0"/>
              <a:t> </a:t>
            </a:r>
            <a:r>
              <a:rPr sz="1400" dirty="0" err="1"/>
              <a:t>internacionais</a:t>
            </a:r>
            <a:endParaRPr sz="1400"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+55 21 2172 6337 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Ouvidoria</a:t>
            </a:r>
            <a:endParaRPr sz="1400"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0800 702 6307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www.bndes.gov.br/ouvidoria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Fale</a:t>
            </a:r>
            <a:r>
              <a:rPr sz="1400" dirty="0"/>
              <a:t> </a:t>
            </a:r>
            <a:r>
              <a:rPr sz="1400" dirty="0" err="1"/>
              <a:t>Conosco</a:t>
            </a:r>
            <a:endParaRPr sz="1400"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www.bndes.gov.br/faleconosco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6C43B4BB-DC10-4790-B8C0-B198E69ACB08}"/>
              </a:ext>
            </a:extLst>
          </p:cNvPr>
          <p:cNvGrpSpPr/>
          <p:nvPr/>
        </p:nvGrpSpPr>
        <p:grpSpPr>
          <a:xfrm>
            <a:off x="7525820" y="215955"/>
            <a:ext cx="637594" cy="3213476"/>
            <a:chOff x="4197777" y="441082"/>
            <a:chExt cx="582179" cy="2934185"/>
          </a:xfrm>
        </p:grpSpPr>
        <p:pic>
          <p:nvPicPr>
            <p:cNvPr id="7" name="Imagem 17" descr="Imagem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97777" y="441082"/>
              <a:ext cx="582179" cy="54130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Imagem 19" descr="Imagem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7" y="2107492"/>
              <a:ext cx="427680" cy="42768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m 20" descr="Imagem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7" y="1149586"/>
              <a:ext cx="427680" cy="42768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Imagem 21" descr="Imagem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709" y="2940951"/>
              <a:ext cx="434316" cy="43431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588C442C-48A2-4053-B224-88DD85B05010}"/>
              </a:ext>
            </a:extLst>
          </p:cNvPr>
          <p:cNvGrpSpPr/>
          <p:nvPr/>
        </p:nvGrpSpPr>
        <p:grpSpPr>
          <a:xfrm>
            <a:off x="7608943" y="4053239"/>
            <a:ext cx="582178" cy="2586559"/>
            <a:chOff x="8396061" y="453887"/>
            <a:chExt cx="582178" cy="2586559"/>
          </a:xfrm>
        </p:grpSpPr>
        <p:pic>
          <p:nvPicPr>
            <p:cNvPr id="5" name="Imagem 16" descr="Imagem 1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6061" y="453887"/>
              <a:ext cx="582178" cy="16297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Gráfico 1">
              <a:extLst>
                <a:ext uri="{FF2B5EF4-FFF2-40B4-BE49-F238E27FC236}">
                  <a16:creationId xmlns:a16="http://schemas.microsoft.com/office/drawing/2014/main" xmlns="" id="{35557459-F7C0-4A5B-A3AB-5E5B78A6D2E1}"/>
                </a:ext>
              </a:extLst>
            </p:cNvPr>
            <p:cNvSpPr/>
            <p:nvPr/>
          </p:nvSpPr>
          <p:spPr>
            <a:xfrm>
              <a:off x="8463204" y="2083669"/>
              <a:ext cx="447895" cy="447060"/>
            </a:xfrm>
            <a:custGeom>
              <a:avLst/>
              <a:gdLst>
                <a:gd name="connsiteX0" fmla="*/ 170806 w 343308"/>
                <a:gd name="connsiteY0" fmla="*/ 342669 h 342668"/>
                <a:gd name="connsiteX1" fmla="*/ 22 w 343308"/>
                <a:gd name="connsiteY1" fmla="*/ 168266 h 342668"/>
                <a:gd name="connsiteX2" fmla="*/ 176140 w 343308"/>
                <a:gd name="connsiteY2" fmla="*/ 54 h 342668"/>
                <a:gd name="connsiteX3" fmla="*/ 343304 w 343308"/>
                <a:gd name="connsiteY3" fmla="*/ 172552 h 342668"/>
                <a:gd name="connsiteX4" fmla="*/ 170806 w 343308"/>
                <a:gd name="connsiteY4" fmla="*/ 342669 h 342668"/>
                <a:gd name="connsiteX5" fmla="*/ 184712 w 343308"/>
                <a:gd name="connsiteY5" fmla="*/ 269136 h 342668"/>
                <a:gd name="connsiteX6" fmla="*/ 184712 w 343308"/>
                <a:gd name="connsiteY6" fmla="*/ 261516 h 342668"/>
                <a:gd name="connsiteX7" fmla="*/ 184712 w 343308"/>
                <a:gd name="connsiteY7" fmla="*/ 199698 h 342668"/>
                <a:gd name="connsiteX8" fmla="*/ 186236 w 343308"/>
                <a:gd name="connsiteY8" fmla="*/ 184363 h 342668"/>
                <a:gd name="connsiteX9" fmla="*/ 212620 w 343308"/>
                <a:gd name="connsiteY9" fmla="*/ 164075 h 342668"/>
                <a:gd name="connsiteX10" fmla="*/ 232242 w 343308"/>
                <a:gd name="connsiteY10" fmla="*/ 179220 h 342668"/>
                <a:gd name="connsiteX11" fmla="*/ 234147 w 343308"/>
                <a:gd name="connsiteY11" fmla="*/ 193793 h 342668"/>
                <a:gd name="connsiteX12" fmla="*/ 234338 w 343308"/>
                <a:gd name="connsiteY12" fmla="*/ 261706 h 342668"/>
                <a:gd name="connsiteX13" fmla="*/ 234718 w 343308"/>
                <a:gd name="connsiteY13" fmla="*/ 269421 h 342668"/>
                <a:gd name="connsiteX14" fmla="*/ 277486 w 343308"/>
                <a:gd name="connsiteY14" fmla="*/ 269136 h 342668"/>
                <a:gd name="connsiteX15" fmla="*/ 277867 w 343308"/>
                <a:gd name="connsiteY15" fmla="*/ 265230 h 342668"/>
                <a:gd name="connsiteX16" fmla="*/ 277581 w 343308"/>
                <a:gd name="connsiteY16" fmla="*/ 187221 h 342668"/>
                <a:gd name="connsiteX17" fmla="*/ 273485 w 343308"/>
                <a:gd name="connsiteY17" fmla="*/ 158074 h 342668"/>
                <a:gd name="connsiteX18" fmla="*/ 243863 w 343308"/>
                <a:gd name="connsiteY18" fmla="*/ 128166 h 342668"/>
                <a:gd name="connsiteX19" fmla="*/ 217192 w 343308"/>
                <a:gd name="connsiteY19" fmla="*/ 126642 h 342668"/>
                <a:gd name="connsiteX20" fmla="*/ 186141 w 343308"/>
                <a:gd name="connsiteY20" fmla="*/ 144834 h 342668"/>
                <a:gd name="connsiteX21" fmla="*/ 183760 w 343308"/>
                <a:gd name="connsiteY21" fmla="*/ 147311 h 342668"/>
                <a:gd name="connsiteX22" fmla="*/ 182426 w 343308"/>
                <a:gd name="connsiteY22" fmla="*/ 146835 h 342668"/>
                <a:gd name="connsiteX23" fmla="*/ 182426 w 343308"/>
                <a:gd name="connsiteY23" fmla="*/ 130071 h 342668"/>
                <a:gd name="connsiteX24" fmla="*/ 141278 w 343308"/>
                <a:gd name="connsiteY24" fmla="*/ 130928 h 342668"/>
                <a:gd name="connsiteX25" fmla="*/ 141469 w 343308"/>
                <a:gd name="connsiteY25" fmla="*/ 269136 h 342668"/>
                <a:gd name="connsiteX26" fmla="*/ 184712 w 343308"/>
                <a:gd name="connsiteY26" fmla="*/ 269136 h 342668"/>
                <a:gd name="connsiteX27" fmla="*/ 112417 w 343308"/>
                <a:gd name="connsiteY27" fmla="*/ 269326 h 342668"/>
                <a:gd name="connsiteX28" fmla="*/ 111941 w 343308"/>
                <a:gd name="connsiteY28" fmla="*/ 130071 h 342668"/>
                <a:gd name="connsiteX29" fmla="*/ 70793 w 343308"/>
                <a:gd name="connsiteY29" fmla="*/ 130452 h 342668"/>
                <a:gd name="connsiteX30" fmla="*/ 71365 w 343308"/>
                <a:gd name="connsiteY30" fmla="*/ 269231 h 342668"/>
                <a:gd name="connsiteX31" fmla="*/ 112417 w 343308"/>
                <a:gd name="connsiteY31" fmla="*/ 269326 h 342668"/>
                <a:gd name="connsiteX32" fmla="*/ 66602 w 343308"/>
                <a:gd name="connsiteY32" fmla="*/ 84255 h 342668"/>
                <a:gd name="connsiteX33" fmla="*/ 91939 w 343308"/>
                <a:gd name="connsiteY33" fmla="*/ 109782 h 342668"/>
                <a:gd name="connsiteX34" fmla="*/ 116608 w 343308"/>
                <a:gd name="connsiteY34" fmla="*/ 84922 h 342668"/>
                <a:gd name="connsiteX35" fmla="*/ 91367 w 343308"/>
                <a:gd name="connsiteY35" fmla="*/ 59681 h 342668"/>
                <a:gd name="connsiteX36" fmla="*/ 66602 w 343308"/>
                <a:gd name="connsiteY36" fmla="*/ 84255 h 34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43308" h="342668">
                  <a:moveTo>
                    <a:pt x="170806" y="342669"/>
                  </a:moveTo>
                  <a:cubicBezTo>
                    <a:pt x="74603" y="341526"/>
                    <a:pt x="-1502" y="263992"/>
                    <a:pt x="22" y="168266"/>
                  </a:cubicBezTo>
                  <a:cubicBezTo>
                    <a:pt x="1546" y="73873"/>
                    <a:pt x="80032" y="-2327"/>
                    <a:pt x="176140" y="54"/>
                  </a:cubicBezTo>
                  <a:cubicBezTo>
                    <a:pt x="270437" y="2340"/>
                    <a:pt x="343970" y="81303"/>
                    <a:pt x="343304" y="172552"/>
                  </a:cubicBezTo>
                  <a:cubicBezTo>
                    <a:pt x="342637" y="263230"/>
                    <a:pt x="268532" y="342669"/>
                    <a:pt x="170806" y="342669"/>
                  </a:cubicBezTo>
                  <a:close/>
                  <a:moveTo>
                    <a:pt x="184712" y="269136"/>
                  </a:moveTo>
                  <a:cubicBezTo>
                    <a:pt x="184712" y="266278"/>
                    <a:pt x="184712" y="263897"/>
                    <a:pt x="184712" y="261516"/>
                  </a:cubicBezTo>
                  <a:cubicBezTo>
                    <a:pt x="184712" y="240942"/>
                    <a:pt x="184617" y="220272"/>
                    <a:pt x="184712" y="199698"/>
                  </a:cubicBezTo>
                  <a:cubicBezTo>
                    <a:pt x="184712" y="194555"/>
                    <a:pt x="185189" y="189411"/>
                    <a:pt x="186236" y="184363"/>
                  </a:cubicBezTo>
                  <a:cubicBezTo>
                    <a:pt x="189379" y="169790"/>
                    <a:pt x="197666" y="163599"/>
                    <a:pt x="212620" y="164075"/>
                  </a:cubicBezTo>
                  <a:cubicBezTo>
                    <a:pt x="222907" y="164361"/>
                    <a:pt x="229575" y="169218"/>
                    <a:pt x="232242" y="179220"/>
                  </a:cubicBezTo>
                  <a:cubicBezTo>
                    <a:pt x="233480" y="183887"/>
                    <a:pt x="234147" y="188935"/>
                    <a:pt x="234147" y="193793"/>
                  </a:cubicBezTo>
                  <a:cubicBezTo>
                    <a:pt x="234338" y="216462"/>
                    <a:pt x="234242" y="239037"/>
                    <a:pt x="234338" y="261706"/>
                  </a:cubicBezTo>
                  <a:cubicBezTo>
                    <a:pt x="234338" y="264087"/>
                    <a:pt x="234623" y="266469"/>
                    <a:pt x="234718" y="269421"/>
                  </a:cubicBezTo>
                  <a:cubicBezTo>
                    <a:pt x="249292" y="269421"/>
                    <a:pt x="263198" y="270088"/>
                    <a:pt x="277486" y="269136"/>
                  </a:cubicBezTo>
                  <a:cubicBezTo>
                    <a:pt x="277676" y="267421"/>
                    <a:pt x="277867" y="266278"/>
                    <a:pt x="277867" y="265230"/>
                  </a:cubicBezTo>
                  <a:cubicBezTo>
                    <a:pt x="277867" y="239227"/>
                    <a:pt x="278153" y="213224"/>
                    <a:pt x="277581" y="187221"/>
                  </a:cubicBezTo>
                  <a:cubicBezTo>
                    <a:pt x="277391" y="177505"/>
                    <a:pt x="275867" y="167504"/>
                    <a:pt x="273485" y="158074"/>
                  </a:cubicBezTo>
                  <a:cubicBezTo>
                    <a:pt x="269580" y="142548"/>
                    <a:pt x="259674" y="132261"/>
                    <a:pt x="243863" y="128166"/>
                  </a:cubicBezTo>
                  <a:cubicBezTo>
                    <a:pt x="235100" y="125880"/>
                    <a:pt x="226051" y="125213"/>
                    <a:pt x="217192" y="126642"/>
                  </a:cubicBezTo>
                  <a:cubicBezTo>
                    <a:pt x="204524" y="128547"/>
                    <a:pt x="193761" y="134071"/>
                    <a:pt x="186141" y="144834"/>
                  </a:cubicBezTo>
                  <a:cubicBezTo>
                    <a:pt x="185474" y="145787"/>
                    <a:pt x="184522" y="146454"/>
                    <a:pt x="183760" y="147311"/>
                  </a:cubicBezTo>
                  <a:cubicBezTo>
                    <a:pt x="183283" y="147120"/>
                    <a:pt x="182807" y="147025"/>
                    <a:pt x="182426" y="146835"/>
                  </a:cubicBezTo>
                  <a:cubicBezTo>
                    <a:pt x="182426" y="141215"/>
                    <a:pt x="182426" y="135500"/>
                    <a:pt x="182426" y="130071"/>
                  </a:cubicBezTo>
                  <a:cubicBezTo>
                    <a:pt x="170329" y="128642"/>
                    <a:pt x="146136" y="129118"/>
                    <a:pt x="141278" y="130928"/>
                  </a:cubicBezTo>
                  <a:cubicBezTo>
                    <a:pt x="141374" y="176838"/>
                    <a:pt x="140993" y="222844"/>
                    <a:pt x="141469" y="269136"/>
                  </a:cubicBezTo>
                  <a:cubicBezTo>
                    <a:pt x="156232" y="269136"/>
                    <a:pt x="170044" y="269136"/>
                    <a:pt x="184712" y="269136"/>
                  </a:cubicBezTo>
                  <a:close/>
                  <a:moveTo>
                    <a:pt x="112417" y="269326"/>
                  </a:moveTo>
                  <a:cubicBezTo>
                    <a:pt x="113941" y="259896"/>
                    <a:pt x="113465" y="134738"/>
                    <a:pt x="111941" y="130071"/>
                  </a:cubicBezTo>
                  <a:cubicBezTo>
                    <a:pt x="102797" y="128832"/>
                    <a:pt x="75841" y="129118"/>
                    <a:pt x="70793" y="130452"/>
                  </a:cubicBezTo>
                  <a:cubicBezTo>
                    <a:pt x="69460" y="137881"/>
                    <a:pt x="69936" y="264183"/>
                    <a:pt x="71365" y="269231"/>
                  </a:cubicBezTo>
                  <a:cubicBezTo>
                    <a:pt x="84890" y="269326"/>
                    <a:pt x="98511" y="269326"/>
                    <a:pt x="112417" y="269326"/>
                  </a:cubicBezTo>
                  <a:close/>
                  <a:moveTo>
                    <a:pt x="66602" y="84255"/>
                  </a:moveTo>
                  <a:cubicBezTo>
                    <a:pt x="66507" y="98638"/>
                    <a:pt x="77556" y="109782"/>
                    <a:pt x="91939" y="109782"/>
                  </a:cubicBezTo>
                  <a:cubicBezTo>
                    <a:pt x="105464" y="109782"/>
                    <a:pt x="116608" y="98543"/>
                    <a:pt x="116608" y="84922"/>
                  </a:cubicBezTo>
                  <a:cubicBezTo>
                    <a:pt x="116704" y="71206"/>
                    <a:pt x="105464" y="59967"/>
                    <a:pt x="91367" y="59681"/>
                  </a:cubicBezTo>
                  <a:cubicBezTo>
                    <a:pt x="77842" y="59490"/>
                    <a:pt x="66697" y="70444"/>
                    <a:pt x="66602" y="842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5" name="Gráfico 13">
              <a:extLst>
                <a:ext uri="{FF2B5EF4-FFF2-40B4-BE49-F238E27FC236}">
                  <a16:creationId xmlns:a16="http://schemas.microsoft.com/office/drawing/2014/main" xmlns="" id="{544810D4-0C11-457C-B9DE-786F08D2D628}"/>
                </a:ext>
              </a:extLst>
            </p:cNvPr>
            <p:cNvGrpSpPr/>
            <p:nvPr/>
          </p:nvGrpSpPr>
          <p:grpSpPr>
            <a:xfrm>
              <a:off x="8463204" y="2592551"/>
              <a:ext cx="447895" cy="447895"/>
              <a:chOff x="5919787" y="3252787"/>
              <a:chExt cx="354901" cy="354901"/>
            </a:xfrm>
            <a:solidFill>
              <a:srgbClr val="FFFFFF"/>
            </a:solidFill>
          </p:grpSpPr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xmlns="" id="{8DD3FC32-EA9F-4DE4-8D8E-72E8F2213801}"/>
                  </a:ext>
                </a:extLst>
              </p:cNvPr>
              <p:cNvSpPr/>
              <p:nvPr/>
            </p:nvSpPr>
            <p:spPr>
              <a:xfrm>
                <a:off x="6053327" y="3386327"/>
                <a:ext cx="87820" cy="87820"/>
              </a:xfrm>
              <a:custGeom>
                <a:avLst/>
                <a:gdLst>
                  <a:gd name="connsiteX0" fmla="*/ 87821 w 87820"/>
                  <a:gd name="connsiteY0" fmla="*/ 43910 h 87820"/>
                  <a:gd name="connsiteX1" fmla="*/ 43910 w 87820"/>
                  <a:gd name="connsiteY1" fmla="*/ 87821 h 87820"/>
                  <a:gd name="connsiteX2" fmla="*/ 0 w 87820"/>
                  <a:gd name="connsiteY2" fmla="*/ 43910 h 87820"/>
                  <a:gd name="connsiteX3" fmla="*/ 43910 w 87820"/>
                  <a:gd name="connsiteY3" fmla="*/ 0 h 87820"/>
                  <a:gd name="connsiteX4" fmla="*/ 87821 w 87820"/>
                  <a:gd name="connsiteY4" fmla="*/ 43910 h 8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20" h="87820">
                    <a:moveTo>
                      <a:pt x="87821" y="43910"/>
                    </a:moveTo>
                    <a:cubicBezTo>
                      <a:pt x="87821" y="68161"/>
                      <a:pt x="68161" y="87821"/>
                      <a:pt x="43910" y="87821"/>
                    </a:cubicBezTo>
                    <a:cubicBezTo>
                      <a:pt x="19659" y="87821"/>
                      <a:pt x="0" y="68161"/>
                      <a:pt x="0" y="43910"/>
                    </a:cubicBezTo>
                    <a:cubicBezTo>
                      <a:pt x="0" y="19659"/>
                      <a:pt x="19659" y="0"/>
                      <a:pt x="43910" y="0"/>
                    </a:cubicBezTo>
                    <a:cubicBezTo>
                      <a:pt x="68161" y="0"/>
                      <a:pt x="87821" y="19659"/>
                      <a:pt x="87821" y="43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xmlns="" id="{A7F5F0AD-CD40-4742-85F9-1E3E0AAA6A30}"/>
                  </a:ext>
                </a:extLst>
              </p:cNvPr>
              <p:cNvSpPr/>
              <p:nvPr/>
            </p:nvSpPr>
            <p:spPr>
              <a:xfrm>
                <a:off x="5983699" y="3354895"/>
                <a:ext cx="227075" cy="150780"/>
              </a:xfrm>
              <a:custGeom>
                <a:avLst/>
                <a:gdLst>
                  <a:gd name="connsiteX0" fmla="*/ 177165 w 227075"/>
                  <a:gd name="connsiteY0" fmla="*/ 0 h 150780"/>
                  <a:gd name="connsiteX1" fmla="*/ 49816 w 227075"/>
                  <a:gd name="connsiteY1" fmla="*/ 0 h 150780"/>
                  <a:gd name="connsiteX2" fmla="*/ 0 w 227075"/>
                  <a:gd name="connsiteY2" fmla="*/ 49816 h 150780"/>
                  <a:gd name="connsiteX3" fmla="*/ 0 w 227075"/>
                  <a:gd name="connsiteY3" fmla="*/ 100965 h 150780"/>
                  <a:gd name="connsiteX4" fmla="*/ 49816 w 227075"/>
                  <a:gd name="connsiteY4" fmla="*/ 150781 h 150780"/>
                  <a:gd name="connsiteX5" fmla="*/ 177260 w 227075"/>
                  <a:gd name="connsiteY5" fmla="*/ 150781 h 150780"/>
                  <a:gd name="connsiteX6" fmla="*/ 227076 w 227075"/>
                  <a:gd name="connsiteY6" fmla="*/ 100965 h 150780"/>
                  <a:gd name="connsiteX7" fmla="*/ 227076 w 227075"/>
                  <a:gd name="connsiteY7" fmla="*/ 49816 h 150780"/>
                  <a:gd name="connsiteX8" fmla="*/ 177165 w 227075"/>
                  <a:gd name="connsiteY8" fmla="*/ 0 h 150780"/>
                  <a:gd name="connsiteX9" fmla="*/ 113538 w 227075"/>
                  <a:gd name="connsiteY9" fmla="*/ 128683 h 150780"/>
                  <a:gd name="connsiteX10" fmla="*/ 60103 w 227075"/>
                  <a:gd name="connsiteY10" fmla="*/ 75248 h 150780"/>
                  <a:gd name="connsiteX11" fmla="*/ 113538 w 227075"/>
                  <a:gd name="connsiteY11" fmla="*/ 21812 h 150780"/>
                  <a:gd name="connsiteX12" fmla="*/ 166973 w 227075"/>
                  <a:gd name="connsiteY12" fmla="*/ 75248 h 150780"/>
                  <a:gd name="connsiteX13" fmla="*/ 113538 w 227075"/>
                  <a:gd name="connsiteY13" fmla="*/ 128683 h 150780"/>
                  <a:gd name="connsiteX14" fmla="*/ 200692 w 227075"/>
                  <a:gd name="connsiteY14" fmla="*/ 31433 h 150780"/>
                  <a:gd name="connsiteX15" fmla="*/ 170402 w 227075"/>
                  <a:gd name="connsiteY15" fmla="*/ 31433 h 150780"/>
                  <a:gd name="connsiteX16" fmla="*/ 170402 w 227075"/>
                  <a:gd name="connsiteY16" fmla="*/ 21908 h 150780"/>
                  <a:gd name="connsiteX17" fmla="*/ 200692 w 227075"/>
                  <a:gd name="connsiteY17" fmla="*/ 21908 h 150780"/>
                  <a:gd name="connsiteX18" fmla="*/ 200692 w 227075"/>
                  <a:gd name="connsiteY18" fmla="*/ 31433 h 15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7075" h="150780">
                    <a:moveTo>
                      <a:pt x="177165" y="0"/>
                    </a:moveTo>
                    <a:lnTo>
                      <a:pt x="49816" y="0"/>
                    </a:lnTo>
                    <a:cubicBezTo>
                      <a:pt x="22384" y="0"/>
                      <a:pt x="0" y="22289"/>
                      <a:pt x="0" y="49816"/>
                    </a:cubicBezTo>
                    <a:lnTo>
                      <a:pt x="0" y="100965"/>
                    </a:lnTo>
                    <a:cubicBezTo>
                      <a:pt x="0" y="128397"/>
                      <a:pt x="22289" y="150781"/>
                      <a:pt x="49816" y="150781"/>
                    </a:cubicBezTo>
                    <a:lnTo>
                      <a:pt x="177260" y="150781"/>
                    </a:lnTo>
                    <a:cubicBezTo>
                      <a:pt x="204692" y="150781"/>
                      <a:pt x="227076" y="128492"/>
                      <a:pt x="227076" y="100965"/>
                    </a:cubicBezTo>
                    <a:lnTo>
                      <a:pt x="227076" y="49816"/>
                    </a:lnTo>
                    <a:cubicBezTo>
                      <a:pt x="226981" y="22289"/>
                      <a:pt x="204692" y="0"/>
                      <a:pt x="177165" y="0"/>
                    </a:cubicBezTo>
                    <a:close/>
                    <a:moveTo>
                      <a:pt x="113538" y="128683"/>
                    </a:moveTo>
                    <a:cubicBezTo>
                      <a:pt x="84106" y="128683"/>
                      <a:pt x="60103" y="104680"/>
                      <a:pt x="60103" y="75248"/>
                    </a:cubicBezTo>
                    <a:cubicBezTo>
                      <a:pt x="60103" y="45815"/>
                      <a:pt x="84106" y="21812"/>
                      <a:pt x="113538" y="21812"/>
                    </a:cubicBezTo>
                    <a:cubicBezTo>
                      <a:pt x="142970" y="21812"/>
                      <a:pt x="166973" y="45815"/>
                      <a:pt x="166973" y="75248"/>
                    </a:cubicBezTo>
                    <a:cubicBezTo>
                      <a:pt x="166973" y="104680"/>
                      <a:pt x="142970" y="128683"/>
                      <a:pt x="113538" y="128683"/>
                    </a:cubicBezTo>
                    <a:close/>
                    <a:moveTo>
                      <a:pt x="200692" y="31433"/>
                    </a:moveTo>
                    <a:lnTo>
                      <a:pt x="170402" y="31433"/>
                    </a:lnTo>
                    <a:lnTo>
                      <a:pt x="170402" y="21908"/>
                    </a:lnTo>
                    <a:lnTo>
                      <a:pt x="200692" y="21908"/>
                    </a:lnTo>
                    <a:lnTo>
                      <a:pt x="200692" y="3143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F9604DE2-177B-4B0F-8D10-8746F7AC496D}"/>
                  </a:ext>
                </a:extLst>
              </p:cNvPr>
              <p:cNvSpPr/>
              <p:nvPr/>
            </p:nvSpPr>
            <p:spPr>
              <a:xfrm>
                <a:off x="5919787" y="3252787"/>
                <a:ext cx="354901" cy="354901"/>
              </a:xfrm>
              <a:custGeom>
                <a:avLst/>
                <a:gdLst>
                  <a:gd name="connsiteX0" fmla="*/ 177451 w 354901"/>
                  <a:gd name="connsiteY0" fmla="*/ 0 h 354901"/>
                  <a:gd name="connsiteX1" fmla="*/ 0 w 354901"/>
                  <a:gd name="connsiteY1" fmla="*/ 177451 h 354901"/>
                  <a:gd name="connsiteX2" fmla="*/ 177451 w 354901"/>
                  <a:gd name="connsiteY2" fmla="*/ 354901 h 354901"/>
                  <a:gd name="connsiteX3" fmla="*/ 354901 w 354901"/>
                  <a:gd name="connsiteY3" fmla="*/ 177451 h 354901"/>
                  <a:gd name="connsiteX4" fmla="*/ 177451 w 354901"/>
                  <a:gd name="connsiteY4" fmla="*/ 0 h 354901"/>
                  <a:gd name="connsiteX5" fmla="*/ 300419 w 354901"/>
                  <a:gd name="connsiteY5" fmla="*/ 202978 h 354901"/>
                  <a:gd name="connsiteX6" fmla="*/ 241078 w 354901"/>
                  <a:gd name="connsiteY6" fmla="*/ 262319 h 354901"/>
                  <a:gd name="connsiteX7" fmla="*/ 113728 w 354901"/>
                  <a:gd name="connsiteY7" fmla="*/ 262319 h 354901"/>
                  <a:gd name="connsiteX8" fmla="*/ 54388 w 354901"/>
                  <a:gd name="connsiteY8" fmla="*/ 202978 h 354901"/>
                  <a:gd name="connsiteX9" fmla="*/ 54388 w 354901"/>
                  <a:gd name="connsiteY9" fmla="*/ 151829 h 354901"/>
                  <a:gd name="connsiteX10" fmla="*/ 113728 w 354901"/>
                  <a:gd name="connsiteY10" fmla="*/ 92488 h 354901"/>
                  <a:gd name="connsiteX11" fmla="*/ 241173 w 354901"/>
                  <a:gd name="connsiteY11" fmla="*/ 92488 h 354901"/>
                  <a:gd name="connsiteX12" fmla="*/ 300514 w 354901"/>
                  <a:gd name="connsiteY12" fmla="*/ 151829 h 354901"/>
                  <a:gd name="connsiteX13" fmla="*/ 300514 w 354901"/>
                  <a:gd name="connsiteY13" fmla="*/ 202978 h 35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901" h="354901">
                    <a:moveTo>
                      <a:pt x="177451" y="0"/>
                    </a:moveTo>
                    <a:cubicBezTo>
                      <a:pt x="79439" y="0"/>
                      <a:pt x="0" y="79439"/>
                      <a:pt x="0" y="177451"/>
                    </a:cubicBezTo>
                    <a:cubicBezTo>
                      <a:pt x="0" y="275463"/>
                      <a:pt x="79439" y="354901"/>
                      <a:pt x="177451" y="354901"/>
                    </a:cubicBezTo>
                    <a:cubicBezTo>
                      <a:pt x="275463" y="354901"/>
                      <a:pt x="354901" y="275463"/>
                      <a:pt x="354901" y="177451"/>
                    </a:cubicBezTo>
                    <a:cubicBezTo>
                      <a:pt x="354901" y="79439"/>
                      <a:pt x="275368" y="0"/>
                      <a:pt x="177451" y="0"/>
                    </a:cubicBezTo>
                    <a:close/>
                    <a:moveTo>
                      <a:pt x="300419" y="202978"/>
                    </a:moveTo>
                    <a:cubicBezTo>
                      <a:pt x="300419" y="235649"/>
                      <a:pt x="273844" y="262319"/>
                      <a:pt x="241078" y="262319"/>
                    </a:cubicBezTo>
                    <a:lnTo>
                      <a:pt x="113728" y="262319"/>
                    </a:lnTo>
                    <a:cubicBezTo>
                      <a:pt x="81058" y="262319"/>
                      <a:pt x="54388" y="235744"/>
                      <a:pt x="54388" y="202978"/>
                    </a:cubicBezTo>
                    <a:lnTo>
                      <a:pt x="54388" y="151829"/>
                    </a:lnTo>
                    <a:cubicBezTo>
                      <a:pt x="54388" y="119158"/>
                      <a:pt x="80963" y="92488"/>
                      <a:pt x="113728" y="92488"/>
                    </a:cubicBezTo>
                    <a:lnTo>
                      <a:pt x="241173" y="92488"/>
                    </a:lnTo>
                    <a:cubicBezTo>
                      <a:pt x="273844" y="92488"/>
                      <a:pt x="300514" y="119063"/>
                      <a:pt x="300514" y="151829"/>
                    </a:cubicBezTo>
                    <a:lnTo>
                      <a:pt x="300514" y="2029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577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36"/>
          <p:cNvSpPr txBox="1"/>
          <p:nvPr/>
        </p:nvSpPr>
        <p:spPr>
          <a:xfrm>
            <a:off x="1281181" y="2580483"/>
            <a:ext cx="3288360" cy="60361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65000"/>
              </a:sysClr>
            </a:solidFill>
          </a:ln>
        </p:spPr>
        <p:txBody>
          <a:bodyPr wrap="square" lIns="24570" tIns="24570" rIns="24570" bIns="24570">
            <a:spAutoFit/>
          </a:bodyPr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Captação, tratamento e adução de água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81181" y="2207610"/>
            <a:ext cx="3288360" cy="371323"/>
          </a:xfrm>
          <a:prstGeom prst="rect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lIns="24570" tIns="24570" rIns="24570" bIns="24570" anchor="ctr"/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pt-B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ÁGUA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489530" y="2209683"/>
            <a:ext cx="3272601" cy="370800"/>
          </a:xfrm>
          <a:prstGeom prst="rect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lIns="24570" tIns="24570" rIns="24570" bIns="24570" anchor="ctr"/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pt-BR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ÁGUA</a:t>
            </a:r>
          </a:p>
        </p:txBody>
      </p:sp>
      <p:sp>
        <p:nvSpPr>
          <p:cNvPr id="22" name="CaixaDeTexto 36"/>
          <p:cNvSpPr txBox="1"/>
          <p:nvPr/>
        </p:nvSpPr>
        <p:spPr>
          <a:xfrm>
            <a:off x="7489530" y="2580483"/>
            <a:ext cx="3263598" cy="60361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65000"/>
              </a:sysClr>
            </a:solidFill>
          </a:ln>
        </p:spPr>
        <p:txBody>
          <a:bodyPr wrap="square" lIns="24570" tIns="24570" rIns="24570" bIns="24570" anchor="ctr">
            <a:spAutoFit/>
          </a:bodyPr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Reservatórios e distribuição de água</a:t>
            </a:r>
          </a:p>
        </p:txBody>
      </p:sp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75" y="1302030"/>
            <a:ext cx="917972" cy="8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336" y="3431416"/>
            <a:ext cx="1272484" cy="121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24" y="3431416"/>
            <a:ext cx="1289104" cy="121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Mais 24"/>
          <p:cNvSpPr/>
          <p:nvPr/>
        </p:nvSpPr>
        <p:spPr>
          <a:xfrm>
            <a:off x="8975477" y="3910038"/>
            <a:ext cx="291703" cy="259556"/>
          </a:xfrm>
          <a:prstGeom prst="mathPlus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lIns="24570" tIns="24570" rIns="24570" bIns="24570" anchor="ctr"/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kern="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33"/>
          <p:cNvSpPr txBox="1">
            <a:spLocks noChangeArrowheads="1"/>
          </p:cNvSpPr>
          <p:nvPr/>
        </p:nvSpPr>
        <p:spPr bwMode="auto">
          <a:xfrm>
            <a:off x="7489529" y="1702725"/>
            <a:ext cx="3272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defTabSz="71323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 PRIVADO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503335" y="4789157"/>
            <a:ext cx="3258795" cy="3600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lIns="24570" tIns="24570" rIns="24570" bIns="24570" anchor="ctr"/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CADEIA INTEIRA - ESGOTO</a:t>
            </a:r>
          </a:p>
        </p:txBody>
      </p:sp>
      <p:sp>
        <p:nvSpPr>
          <p:cNvPr id="33" name="CaixaDeTexto 36"/>
          <p:cNvSpPr txBox="1"/>
          <p:nvPr/>
        </p:nvSpPr>
        <p:spPr>
          <a:xfrm>
            <a:off x="7503336" y="5157858"/>
            <a:ext cx="3249792" cy="2840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65000"/>
              </a:sysClr>
            </a:solidFill>
          </a:ln>
        </p:spPr>
        <p:txBody>
          <a:bodyPr wrap="square" lIns="24570" tIns="24570" rIns="24570" bIns="24570" anchor="ctr" anchorCtr="0">
            <a:noAutofit/>
          </a:bodyPr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e Tratamento</a:t>
            </a:r>
          </a:p>
        </p:txBody>
      </p:sp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36" y="5464392"/>
            <a:ext cx="621926" cy="60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Mais 43"/>
          <p:cNvSpPr/>
          <p:nvPr/>
        </p:nvSpPr>
        <p:spPr>
          <a:xfrm>
            <a:off x="9084689" y="5677394"/>
            <a:ext cx="183394" cy="177230"/>
          </a:xfrm>
          <a:prstGeom prst="mathPlus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lIns="24570" tIns="24570" rIns="24570" bIns="24570" anchor="ctr"/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kern="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181" y="3431181"/>
            <a:ext cx="964068" cy="1217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351" y="3431181"/>
            <a:ext cx="965628" cy="1217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Mais 38"/>
          <p:cNvSpPr/>
          <p:nvPr/>
        </p:nvSpPr>
        <p:spPr>
          <a:xfrm>
            <a:off x="2260849" y="3927523"/>
            <a:ext cx="188758" cy="224953"/>
          </a:xfrm>
          <a:prstGeom prst="mathPlus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lIns="24570" tIns="24570" rIns="24570" bIns="24570" anchor="ctr"/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kern="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Mais 39"/>
          <p:cNvSpPr/>
          <p:nvPr/>
        </p:nvSpPr>
        <p:spPr>
          <a:xfrm>
            <a:off x="3440194" y="3927523"/>
            <a:ext cx="188758" cy="224953"/>
          </a:xfrm>
          <a:prstGeom prst="mathPlus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lIns="24570" tIns="24570" rIns="24570" bIns="24570" anchor="ctr"/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kern="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449607" y="3431181"/>
            <a:ext cx="965627" cy="1217637"/>
            <a:chOff x="2449607" y="3680571"/>
            <a:chExt cx="965627" cy="1217637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49607" y="3680571"/>
              <a:ext cx="965627" cy="12176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564" y="3868375"/>
              <a:ext cx="680151" cy="68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tângulo 42"/>
            <p:cNvSpPr/>
            <p:nvPr/>
          </p:nvSpPr>
          <p:spPr>
            <a:xfrm rot="10800000" flipV="1">
              <a:off x="2449607" y="4735168"/>
              <a:ext cx="965627" cy="15065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71323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900" b="1" kern="0" dirty="0">
                  <a:solidFill>
                    <a:srgbClr val="0070C0"/>
                  </a:solidFill>
                  <a:latin typeface="Bahnschrift SemiBold SemiConden" panose="020B0502040204020203" pitchFamily="34" charset="0"/>
                  <a:cs typeface="Arial" panose="020B0604020202020204" pitchFamily="34" charset="0"/>
                </a:rPr>
                <a:t>ADUÇÃO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338781" y="5488642"/>
            <a:ext cx="572921" cy="554734"/>
            <a:chOff x="9338781" y="5278256"/>
            <a:chExt cx="572921" cy="554734"/>
          </a:xfrm>
        </p:grpSpPr>
        <p:pic>
          <p:nvPicPr>
            <p:cNvPr id="45" name="Picture 3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781" y="5278256"/>
              <a:ext cx="572921" cy="55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675" y="5427549"/>
              <a:ext cx="278883" cy="25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tângulo 47"/>
          <p:cNvSpPr/>
          <p:nvPr/>
        </p:nvSpPr>
        <p:spPr>
          <a:xfrm>
            <a:off x="209435" y="6101422"/>
            <a:ext cx="6953365" cy="44759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713232"/>
            <a:r>
              <a:rPr lang="pt-BR" sz="97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*Atuação da CEDAE refere-se aos municípios atendidos pelos sistemas Guandu e </a:t>
            </a:r>
            <a:r>
              <a:rPr lang="pt-BR" sz="975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Imunana</a:t>
            </a:r>
            <a:r>
              <a:rPr lang="pt-BR" sz="97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Laranja: Rio de Janeiro, São Gonçalo, Maricá, Duque de Caxias, Nilópolis, Mesquita, Queimados, Itaguaí, Japeri, Seropédica, Paracambi, Nova Iguaçu, Belford Roxo, São João de Meriti. Nos demais municípios a operação será integralmente realizada pelo operador privado</a:t>
            </a:r>
          </a:p>
        </p:txBody>
      </p:sp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4" y="119195"/>
            <a:ext cx="1185553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6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INOVAÇÃO APROVADA PELO MERCADO: SEGREGAÇÃO </a:t>
            </a:r>
            <a:r>
              <a:rPr lang="pt-BR" sz="3600" dirty="0" err="1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UPSTREAM</a:t>
            </a:r>
            <a:r>
              <a:rPr lang="pt-BR" sz="36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/ </a:t>
            </a:r>
            <a:r>
              <a:rPr lang="pt-BR" sz="3600" dirty="0" err="1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DOWNSTREAM</a:t>
            </a:r>
            <a:r>
              <a:rPr lang="pt-BR" sz="36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*</a:t>
            </a:r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5212586" y="3038236"/>
            <a:ext cx="1810386" cy="918780"/>
          </a:xfrm>
          <a:prstGeom prst="rightArrow">
            <a:avLst>
              <a:gd name="adj1" fmla="val 77867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82113" y="3184216"/>
            <a:ext cx="1601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 de água tratada</a:t>
            </a:r>
          </a:p>
        </p:txBody>
      </p:sp>
    </p:spTree>
    <p:extLst>
      <p:ext uri="{BB962C8B-B14F-4D97-AF65-F5344CB8AC3E}">
        <p14:creationId xmlns:p14="http://schemas.microsoft.com/office/powerpoint/2010/main" val="415803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96" y="2229612"/>
            <a:ext cx="4602017" cy="3293364"/>
          </a:xfrm>
          <a:prstGeom prst="rect">
            <a:avLst/>
          </a:prstGeom>
        </p:spPr>
      </p:pic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4" y="119195"/>
            <a:ext cx="1162388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6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REGIONALIZAÇÃO: O PROJETO ATENDE A CERCA DE 90% DA POPULAÇÃO COBERTA PELA CEDAE</a:t>
            </a:r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623257" y="3412379"/>
            <a:ext cx="227707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Bloco 3: Zona Oeste + 6 Municípios</a:t>
            </a:r>
          </a:p>
          <a:p>
            <a:pPr marL="285750" lvl="0" indent="-285750" defTabSz="713232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pt-BR" sz="16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Pop: 1,9 milhões de habitantes</a:t>
            </a: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 err="1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R$ 2,6 Bi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1559249" y="3447024"/>
            <a:ext cx="0" cy="1604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42232" y="1691595"/>
            <a:ext cx="0" cy="160433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4330994" y="1649323"/>
            <a:ext cx="291105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Bloco 2: Barra, Jacarepaguá + 2 Municípios</a:t>
            </a:r>
          </a:p>
          <a:p>
            <a:pPr marL="285750" lvl="0" indent="-285750" defTabSz="713232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pt-BR" sz="16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Pop: 1,2 milhões de habitantes</a:t>
            </a: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 err="1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R$ 2,7 Bi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8854665" y="2421373"/>
            <a:ext cx="256358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Bloco 1: Zona Sul + 18 Municípios</a:t>
            </a:r>
          </a:p>
          <a:p>
            <a:pPr marL="285750" lvl="0" indent="-285750" defTabSz="713232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pt-BR" sz="16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Pop: 2,8 milhões de habitantes</a:t>
            </a: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 err="1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R$ 8,3 Bi</a:t>
            </a:r>
          </a:p>
        </p:txBody>
      </p:sp>
      <p:cxnSp>
        <p:nvCxnSpPr>
          <p:cNvPr id="53" name="Conector reto 52"/>
          <p:cNvCxnSpPr/>
          <p:nvPr/>
        </p:nvCxnSpPr>
        <p:spPr>
          <a:xfrm>
            <a:off x="8683538" y="2463645"/>
            <a:ext cx="0" cy="160433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6339626" y="5058984"/>
            <a:ext cx="256358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Bloco 4: Centro, Zona Norte + 8 Municípios</a:t>
            </a:r>
          </a:p>
          <a:p>
            <a:pPr marL="285750" lvl="0" indent="-285750" defTabSz="713232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pt-BR" sz="16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Pop: 7 milhões de habitantes</a:t>
            </a:r>
          </a:p>
          <a:p>
            <a:pPr marL="285750" lvl="0" indent="-285750" defTabSz="713232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 err="1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6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R$ 16 Bi</a:t>
            </a:r>
          </a:p>
        </p:txBody>
      </p:sp>
      <p:cxnSp>
        <p:nvCxnSpPr>
          <p:cNvPr id="55" name="Conector reto 54"/>
          <p:cNvCxnSpPr/>
          <p:nvPr/>
        </p:nvCxnSpPr>
        <p:spPr>
          <a:xfrm>
            <a:off x="6275618" y="5093629"/>
            <a:ext cx="0" cy="1604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/>
          <p:cNvSpPr/>
          <p:nvPr/>
        </p:nvSpPr>
        <p:spPr>
          <a:xfrm>
            <a:off x="81561" y="5343678"/>
            <a:ext cx="2680231" cy="13619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TOTAIS: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Pop: 12,8 milhões (89% da cobertura CEDAE)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: R$ 29,7 Bi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Municípios: 35</a:t>
            </a:r>
            <a:endParaRPr lang="pt-BR" sz="1400" b="1" dirty="0"/>
          </a:p>
        </p:txBody>
      </p:sp>
      <p:sp>
        <p:nvSpPr>
          <p:cNvPr id="4" name="Retângulo 3"/>
          <p:cNvSpPr/>
          <p:nvPr/>
        </p:nvSpPr>
        <p:spPr>
          <a:xfrm>
            <a:off x="9582912" y="4782018"/>
            <a:ext cx="2453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232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operados pela CEDAE que optaram por não aderir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9582912" y="4839356"/>
            <a:ext cx="0" cy="1604333"/>
          </a:xfrm>
          <a:prstGeom prst="line">
            <a:avLst/>
          </a:prstGeom>
          <a:ln w="57150">
            <a:solidFill>
              <a:srgbClr val="0F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4" y="396194"/>
            <a:ext cx="116238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13988"/>
              </p:ext>
            </p:extLst>
          </p:nvPr>
        </p:nvGraphicFramePr>
        <p:xfrm>
          <a:off x="667512" y="621793"/>
          <a:ext cx="10479025" cy="5240655"/>
        </p:xfrm>
        <a:graphic>
          <a:graphicData uri="http://schemas.openxmlformats.org/drawingml/2006/table">
            <a:tbl>
              <a:tblPr firstRow="1" firstCol="1" bandRow="1"/>
              <a:tblGrid>
                <a:gridCol w="4693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8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51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87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BLOCO I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774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Aperibé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Cachoeiras de Macacu*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Saquarema (apenas 3º distrito)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Tanguá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Sebastião do Alto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Cambuci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Cantagalo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Casimiro de Abreu (apenas distrito de Barra de São João)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Cordeiro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Duas Barras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Itaboraí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Itaocara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 Bonito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Francisco de Itabapoana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Gonçalo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Magé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Maricá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Miracema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 de Janeiro (Região 1)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3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Bairros do Município do Rio de Janeiro - (Região 1)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527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Botafogo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Catete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Copacabana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Cosme Velho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Flamengo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Gávea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Glória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Humaitá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Ipanema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Jardim Botânico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Lagoa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Laranjeiras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Leblon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Leme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Rocinha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Conrado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Urca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Vidigal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36464" y="5884562"/>
            <a:ext cx="1038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6170295" algn="l"/>
              </a:tabLst>
            </a:pPr>
            <a:r>
              <a:rPr lang="pt-B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* Em Cachoeiras de Macacu a CONCESSIONÁRIA será responsável pela prestação dos serviços de abastecimento de água nos sistemas Sistema Rio Souza, Sistema Posto Pena, Sistema Apolinário e Sistema Córrego Grande, pelos serviços de esgotamento sanitário em toda a área urbana do município bem como na gestão comercial de todos os sistemas de abastecimento de água e esgotamento sanitário.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5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4" y="396194"/>
            <a:ext cx="116238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36233"/>
              </p:ext>
            </p:extLst>
          </p:nvPr>
        </p:nvGraphicFramePr>
        <p:xfrm>
          <a:off x="969264" y="650447"/>
          <a:ext cx="10222992" cy="3677628"/>
        </p:xfrm>
        <a:graphic>
          <a:graphicData uri="http://schemas.openxmlformats.org/drawingml/2006/table">
            <a:tbl>
              <a:tblPr firstRow="1" firstCol="1" bandRow="1"/>
              <a:tblGrid>
                <a:gridCol w="433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2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84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BLOCO II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3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Miguel Pereira | Paty do Alferes | Rio de Janeiro (Região 2)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4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Bairros do Município do Rio de Janeiro - (Região 2)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200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Barra da Tijuca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Camorim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Cidade de Deus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Curicica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Freguesia (Jacarepaguá)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Gardênia Azul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Grumari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Itanhangá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Jacarepaguá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Jardim Sulacap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Pechincha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Praça Seca (Parcial)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Realengo 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Recreio dos Bandeirantes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Tanque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Taquara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Vargem Grande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Vargem Pequena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6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4" y="396194"/>
            <a:ext cx="116238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76984"/>
              </p:ext>
            </p:extLst>
          </p:nvPr>
        </p:nvGraphicFramePr>
        <p:xfrm>
          <a:off x="1261873" y="941832"/>
          <a:ext cx="9498329" cy="3578690"/>
        </p:xfrm>
        <a:graphic>
          <a:graphicData uri="http://schemas.openxmlformats.org/drawingml/2006/table">
            <a:tbl>
              <a:tblPr firstRow="1" firstCol="1" bandRow="1"/>
              <a:tblGrid>
                <a:gridCol w="3637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5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5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BLOCO </a:t>
                      </a:r>
                      <a:r>
                        <a:rPr lang="pt-BR" sz="2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9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Itaguaí | Paracambi | Pinheiral | Pirai | Rio Claro | Seropédica | Rio de Janeiro (Região 3)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6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Bairros do município do Rio de Janeiro - (Região 3)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696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Bangu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Barra de Guaratiba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 dos Afonsos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Campo Grande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Cosmos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Deodoro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Gericinó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Guaratiba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Inhoaíba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Jardim Sulacap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Magalhães Bastos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Paciência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Padre Miguel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Pedra de Guaratiba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Realengo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Cruz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Santíssimo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Senador Camará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Senador Vasconcelos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Sepetiba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Vila Kennedy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Vila Militar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8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4" y="396194"/>
            <a:ext cx="116238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48984"/>
              </p:ext>
            </p:extLst>
          </p:nvPr>
        </p:nvGraphicFramePr>
        <p:xfrm>
          <a:off x="336463" y="60611"/>
          <a:ext cx="11623887" cy="6823964"/>
        </p:xfrm>
        <a:graphic>
          <a:graphicData uri="http://schemas.openxmlformats.org/drawingml/2006/table">
            <a:tbl>
              <a:tblPr firstRow="1" firstCol="1" bandRow="1"/>
              <a:tblGrid>
                <a:gridCol w="1397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2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3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86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605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BLOCO IV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 grid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Belford Roxo | Duque de Caxias | Japeri | Mesquita | Nilópolis | Nova Iguaçu | Queimados | São João de Meriti | Rio de Janeiro (Região 4)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050">
                <a:tc grid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Bairros do Município do Rio de Janeiro - (Região 4)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Abolição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Cascadura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Engenho de Dentro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Jardim Carioca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Parada de Lucas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Ribeira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Vasco da Gama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Acari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Catumbi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Engenho Novo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Jardim Guanabara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Parque Anchieta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Ricardo de Albuquerque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Vaz Lobo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Água Santa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Cavalcanti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Estácio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Lapa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Parque Colúmbia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 Comprido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Vicente de Carvalho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da Boa Vista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Freguesia (Ilha)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Lins de Vasconcelos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Pavuna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Rocha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Vigário Geral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Anchieta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Cidade Nova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Galeão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Madureira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Penha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Rocha Miranda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Vila da Penha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Andaraí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Cidade Universitária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Gamboa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Mangueira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Penha Circular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Sampaio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Vila Isabel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Bancários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Cocotá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Grajaú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Manguinhos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Piedade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Teresa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Vila Kosmos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Barros Filho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Coelho Neto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Guadalupe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Maracanã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Pilares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Santo Cristo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Vila Valqueire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Benfica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Colégio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Higienópolis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Maré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Pitangueiras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Cristóvão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Vista Alegre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 Ribeiro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Complexo do Alemão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Honório Gurgel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Marechal Hermes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Portuguesa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São Francisco Xavier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Zumbi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Bonsucesso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Cordovil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Ilha do Governador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Maria da Graça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Praça da Bandeira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Brás de Pina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Costa Barros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Inhaúma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Méier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Praça Seca (parcial)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Cachambi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Castilho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Irajá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Moneró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Praia da Bandeira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Tijuca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Cacuia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Encantado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Jacaré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Olaria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Quintino Bocaiúva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os Santos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Caju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Engenheiro Leal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Jacarezinho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Osvaldo Cruz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Ramos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Tomás Coelho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Campinho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Engenho da Rainha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Jardim América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Paquetá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Riachuelo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Turiaçú</a:t>
                      </a:r>
                      <a:endParaRPr lang="pt-BR" sz="240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dirty="0">
                        <a:effectLst/>
                        <a:latin typeface="Optim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8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9C425F28-FD61-432E-8AA3-98BBD0336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262083"/>
              </p:ext>
            </p:extLst>
          </p:nvPr>
        </p:nvGraphicFramePr>
        <p:xfrm>
          <a:off x="218523" y="2208449"/>
          <a:ext cx="11859768" cy="404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Retângulo 55"/>
          <p:cNvSpPr/>
          <p:nvPr/>
        </p:nvSpPr>
        <p:spPr>
          <a:xfrm>
            <a:off x="899970" y="2319774"/>
            <a:ext cx="3817001" cy="3090426"/>
          </a:xfrm>
          <a:prstGeom prst="rect">
            <a:avLst/>
          </a:prstGeom>
          <a:gradFill>
            <a:gsLst>
              <a:gs pos="0">
                <a:srgbClr val="7030A0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899970" y="2663648"/>
            <a:ext cx="1621631" cy="2746552"/>
          </a:xfrm>
          <a:prstGeom prst="rect">
            <a:avLst/>
          </a:prstGeom>
          <a:gradFill>
            <a:gsLst>
              <a:gs pos="0">
                <a:srgbClr val="FF0000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Nome do tema">
            <a:extLst>
              <a:ext uri="{FF2B5EF4-FFF2-40B4-BE49-F238E27FC236}">
                <a16:creationId xmlns:a16="http://schemas.microsoft.com/office/drawing/2014/main" xmlns="" id="{DFD88B87-F0F8-41BB-9EFE-6A8817F08DB8}"/>
              </a:ext>
            </a:extLst>
          </p:cNvPr>
          <p:cNvSpPr txBox="1"/>
          <p:nvPr/>
        </p:nvSpPr>
        <p:spPr>
          <a:xfrm>
            <a:off x="336464" y="119195"/>
            <a:ext cx="1185553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pt-BR"/>
            </a:defPPr>
            <a:lvl1pPr marL="452438" lvl="0" indent="-452438" defTabSz="825500" hangingPunct="0"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pt-BR" sz="3600" dirty="0">
                <a:solidFill>
                  <a:schemeClr val="tx1">
                    <a:lumMod val="75000"/>
                  </a:schemeClr>
                </a:solidFill>
                <a:sym typeface="Avenir Next Regular"/>
              </a:rPr>
              <a:t>PROJETO VIABILIZA DOZE ANOS DE INVESTIMENTOS SIGNIFICATIVOS NO RJ</a:t>
            </a:r>
            <a:endParaRPr lang="pt-B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1C237F3-AEC9-499A-9C74-B4D82DE952AB}"/>
              </a:ext>
            </a:extLst>
          </p:cNvPr>
          <p:cNvSpPr txBox="1"/>
          <p:nvPr/>
        </p:nvSpPr>
        <p:spPr>
          <a:xfrm>
            <a:off x="218523" y="1786177"/>
            <a:ext cx="11741828" cy="382477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Investimentos em R$ MM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880922" y="2663648"/>
            <a:ext cx="1659872" cy="226472"/>
            <a:chOff x="852347" y="2663648"/>
            <a:chExt cx="1659872" cy="226472"/>
          </a:xfrm>
        </p:grpSpPr>
        <p:cxnSp>
          <p:nvCxnSpPr>
            <p:cNvPr id="8" name="Conector reto 7"/>
            <p:cNvCxnSpPr/>
            <p:nvPr/>
          </p:nvCxnSpPr>
          <p:spPr>
            <a:xfrm>
              <a:off x="852347" y="2663648"/>
              <a:ext cx="165987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871396" y="2663648"/>
              <a:ext cx="0" cy="22647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2493027" y="2663648"/>
              <a:ext cx="0" cy="22647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ixaDeTexto 36"/>
          <p:cNvSpPr txBox="1"/>
          <p:nvPr/>
        </p:nvSpPr>
        <p:spPr>
          <a:xfrm>
            <a:off x="1237756" y="2461564"/>
            <a:ext cx="956148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anchorCtr="0">
            <a:spAutoFit/>
          </a:bodyPr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R$ 12 Bi </a:t>
            </a:r>
            <a:br>
              <a:rPr lang="pt-BR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5 anos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880780" y="2319774"/>
            <a:ext cx="3850480" cy="226472"/>
            <a:chOff x="833155" y="2224513"/>
            <a:chExt cx="3850480" cy="226472"/>
          </a:xfrm>
        </p:grpSpPr>
        <p:cxnSp>
          <p:nvCxnSpPr>
            <p:cNvPr id="42" name="Conector reto 41"/>
            <p:cNvCxnSpPr/>
            <p:nvPr/>
          </p:nvCxnSpPr>
          <p:spPr>
            <a:xfrm>
              <a:off x="833155" y="2224513"/>
              <a:ext cx="3850480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852204" y="2224513"/>
              <a:ext cx="0" cy="226472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4669346" y="2224513"/>
              <a:ext cx="0" cy="226472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36"/>
          <p:cNvSpPr txBox="1"/>
          <p:nvPr/>
        </p:nvSpPr>
        <p:spPr>
          <a:xfrm>
            <a:off x="2943225" y="2194169"/>
            <a:ext cx="1402744" cy="69595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4570" tIns="24570" rIns="24570" bIns="24570">
            <a:spAutoFit/>
          </a:bodyPr>
          <a:lstStyle/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R$ 25 Bi para universalização</a:t>
            </a:r>
          </a:p>
          <a:p>
            <a:pPr algn="ctr" defTabSz="713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12 anos</a:t>
            </a:r>
          </a:p>
        </p:txBody>
      </p:sp>
    </p:spTree>
    <p:extLst>
      <p:ext uri="{BB962C8B-B14F-4D97-AF65-F5344CB8AC3E}">
        <p14:creationId xmlns:p14="http://schemas.microsoft.com/office/powerpoint/2010/main" val="43221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BNDES_PPT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1E428B"/>
      </a:accent1>
      <a:accent2>
        <a:srgbClr val="009933"/>
      </a:accent2>
      <a:accent3>
        <a:srgbClr val="E75300"/>
      </a:accent3>
      <a:accent4>
        <a:srgbClr val="52BBB5"/>
      </a:accent4>
      <a:accent5>
        <a:srgbClr val="759CB8"/>
      </a:accent5>
      <a:accent6>
        <a:srgbClr val="65B32E"/>
      </a:accent6>
      <a:hlink>
        <a:srgbClr val="1E428B"/>
      </a:hlink>
      <a:folHlink>
        <a:srgbClr val="759C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28220</TotalTime>
  <Words>2052</Words>
  <Application>Microsoft Office PowerPoint</Application>
  <PresentationFormat>Personalizar</PresentationFormat>
  <Paragraphs>397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Rafaela Wiedemann</dc:creator>
  <cp:lastModifiedBy>Izabela Poletto Bastos</cp:lastModifiedBy>
  <cp:revision>1091</cp:revision>
  <dcterms:created xsi:type="dcterms:W3CDTF">2020-07-30T21:17:44Z</dcterms:created>
  <dcterms:modified xsi:type="dcterms:W3CDTF">2021-02-11T01:26:53Z</dcterms:modified>
</cp:coreProperties>
</file>